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28.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68.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8"/>
  </p:notesMasterIdLst>
  <p:handoutMasterIdLst>
    <p:handoutMasterId r:id="rId89"/>
  </p:handoutMasterIdLst>
  <p:sldIdLst>
    <p:sldId id="283" r:id="rId2"/>
    <p:sldId id="310" r:id="rId3"/>
    <p:sldId id="465" r:id="rId4"/>
    <p:sldId id="406" r:id="rId5"/>
    <p:sldId id="439" r:id="rId6"/>
    <p:sldId id="463" r:id="rId7"/>
    <p:sldId id="464" r:id="rId8"/>
    <p:sldId id="392" r:id="rId9"/>
    <p:sldId id="393" r:id="rId10"/>
    <p:sldId id="399" r:id="rId11"/>
    <p:sldId id="459" r:id="rId12"/>
    <p:sldId id="373" r:id="rId13"/>
    <p:sldId id="375" r:id="rId14"/>
    <p:sldId id="437" r:id="rId15"/>
    <p:sldId id="377" r:id="rId16"/>
    <p:sldId id="418" r:id="rId17"/>
    <p:sldId id="386" r:id="rId18"/>
    <p:sldId id="438" r:id="rId19"/>
    <p:sldId id="419" r:id="rId20"/>
    <p:sldId id="407" r:id="rId21"/>
    <p:sldId id="356" r:id="rId22"/>
    <p:sldId id="409" r:id="rId23"/>
    <p:sldId id="412" r:id="rId24"/>
    <p:sldId id="357" r:id="rId25"/>
    <p:sldId id="362" r:id="rId26"/>
    <p:sldId id="358" r:id="rId27"/>
    <p:sldId id="466" r:id="rId28"/>
    <p:sldId id="413" r:id="rId29"/>
    <p:sldId id="408" r:id="rId30"/>
    <p:sldId id="355" r:id="rId31"/>
    <p:sldId id="385" r:id="rId32"/>
    <p:sldId id="359" r:id="rId33"/>
    <p:sldId id="360" r:id="rId34"/>
    <p:sldId id="361" r:id="rId35"/>
    <p:sldId id="467" r:id="rId36"/>
    <p:sldId id="456" r:id="rId37"/>
    <p:sldId id="458" r:id="rId38"/>
    <p:sldId id="460" r:id="rId39"/>
    <p:sldId id="461" r:id="rId40"/>
    <p:sldId id="420" r:id="rId41"/>
    <p:sldId id="364" r:id="rId42"/>
    <p:sldId id="415" r:id="rId43"/>
    <p:sldId id="395" r:id="rId44"/>
    <p:sldId id="442" r:id="rId45"/>
    <p:sldId id="443" r:id="rId46"/>
    <p:sldId id="441" r:id="rId47"/>
    <p:sldId id="394" r:id="rId48"/>
    <p:sldId id="471" r:id="rId49"/>
    <p:sldId id="396" r:id="rId50"/>
    <p:sldId id="455" r:id="rId51"/>
    <p:sldId id="416" r:id="rId52"/>
    <p:sldId id="448" r:id="rId53"/>
    <p:sldId id="449" r:id="rId54"/>
    <p:sldId id="398" r:id="rId55"/>
    <p:sldId id="446" r:id="rId56"/>
    <p:sldId id="451" r:id="rId57"/>
    <p:sldId id="452" r:id="rId58"/>
    <p:sldId id="453" r:id="rId59"/>
    <p:sldId id="401" r:id="rId60"/>
    <p:sldId id="402" r:id="rId61"/>
    <p:sldId id="403" r:id="rId62"/>
    <p:sldId id="404" r:id="rId63"/>
    <p:sldId id="405" r:id="rId64"/>
    <p:sldId id="468" r:id="rId65"/>
    <p:sldId id="421" r:id="rId66"/>
    <p:sldId id="422" r:id="rId67"/>
    <p:sldId id="423" r:id="rId68"/>
    <p:sldId id="424" r:id="rId69"/>
    <p:sldId id="425" r:id="rId70"/>
    <p:sldId id="426" r:id="rId71"/>
    <p:sldId id="427" r:id="rId72"/>
    <p:sldId id="428" r:id="rId73"/>
    <p:sldId id="430" r:id="rId74"/>
    <p:sldId id="432" r:id="rId75"/>
    <p:sldId id="433" r:id="rId76"/>
    <p:sldId id="434" r:id="rId77"/>
    <p:sldId id="435" r:id="rId78"/>
    <p:sldId id="436" r:id="rId79"/>
    <p:sldId id="469" r:id="rId80"/>
    <p:sldId id="470" r:id="rId81"/>
    <p:sldId id="354" r:id="rId82"/>
    <p:sldId id="472" r:id="rId83"/>
    <p:sldId id="474" r:id="rId84"/>
    <p:sldId id="475" r:id="rId85"/>
    <p:sldId id="476" r:id="rId86"/>
    <p:sldId id="473" r:id="rId8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FFFF00"/>
    <a:srgbClr val="FF6600"/>
    <a:srgbClr val="339966"/>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964" autoAdjust="0"/>
    <p:restoredTop sz="68523" autoAdjust="0"/>
  </p:normalViewPr>
  <p:slideViewPr>
    <p:cSldViewPr>
      <p:cViewPr varScale="1">
        <p:scale>
          <a:sx n="55" d="100"/>
          <a:sy n="55" d="100"/>
        </p:scale>
        <p:origin x="1626" y="60"/>
      </p:cViewPr>
      <p:guideLst>
        <p:guide orient="horz" pos="2160"/>
        <p:guide pos="2880"/>
      </p:guideLst>
    </p:cSldViewPr>
  </p:slideViewPr>
  <p:outlineViewPr>
    <p:cViewPr>
      <p:scale>
        <a:sx n="33" d="100"/>
        <a:sy n="33" d="100"/>
      </p:scale>
      <p:origin x="0" y="-599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4" d="100"/>
          <a:sy n="84" d="100"/>
        </p:scale>
        <p:origin x="313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handoutMaster" Target="handoutMasters/handout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presProps" Target="presProps.xml"/><Relationship Id="rId95" Type="http://schemas.openxmlformats.org/officeDocument/2006/relationships/customXml" Target="../customXml/item2.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viewProps" Target="viewProps.xml"/><Relationship Id="rId9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A411F252-6EFF-4A18-AE44-6C20A55321E3}" type="slidenum">
              <a:rPr lang="en-US"/>
              <a:pPr>
                <a:defRPr/>
              </a:pPr>
              <a:t>‹#›</a:t>
            </a:fld>
            <a:endParaRPr 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09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01434DBE-2E03-46A8-AE9B-9712F720290F}"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8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8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8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8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8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ops.fhwa.dot.gov/trafficanalysistools/type_tools.htm"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8" Type="http://schemas.openxmlformats.org/officeDocument/2006/relationships/hyperlink" Target="http://wwwcf.fhwa.dot.gov/exit.cfm?link=http://www.tfhrc.gov/its/quickzon.htm" TargetMode="External"/><Relationship Id="rId13" Type="http://schemas.openxmlformats.org/officeDocument/2006/relationships/hyperlink" Target="http://wwwcf.fhwa.dot.gov/exit.cfm?link=http://www.strongconcepts.com/Products.htm" TargetMode="External"/><Relationship Id="rId3" Type="http://schemas.openxmlformats.org/officeDocument/2006/relationships/hyperlink" Target="http://wwwcf.fhwa.dot.gov/exit.cfm?link=http://mctrans.ce.ufl.edu/store/description.asp?itemID=165" TargetMode="External"/><Relationship Id="rId7" Type="http://schemas.openxmlformats.org/officeDocument/2006/relationships/hyperlink" Target="http://wwwcf.fhwa.dot.gov/exit.cfm?link=http://mctrans.ce.ufl.edu/store/description.asp?itemID=166" TargetMode="External"/><Relationship Id="rId12" Type="http://schemas.openxmlformats.org/officeDocument/2006/relationships/hyperlink" Target="http://www.fhwa.dot.gov/steam/index.htm" TargetMode="External"/><Relationship Id="rId17" Type="http://schemas.openxmlformats.org/officeDocument/2006/relationships/hyperlink" Target="http://wwwcf.fhwa.dot.gov/exit.cfm?link=http://itsarch.iteris.com/itsarch/html/turbo/turbooverview.htm" TargetMode="External"/><Relationship Id="rId2" Type="http://schemas.openxmlformats.org/officeDocument/2006/relationships/slide" Target="../slides/slide23.xml"/><Relationship Id="rId16" Type="http://schemas.openxmlformats.org/officeDocument/2006/relationships/hyperlink" Target="http://wwwcf.fhwa.dot.gov/exit.cfm?link=http://mctrans.ce.ufl.edu/store/description.asp?itemID=179" TargetMode="External"/><Relationship Id="rId1" Type="http://schemas.openxmlformats.org/officeDocument/2006/relationships/notesMaster" Target="../notesMasters/notesMaster1.xml"/><Relationship Id="rId6" Type="http://schemas.openxmlformats.org/officeDocument/2006/relationships/hyperlink" Target="http://www.fhwa.dot.gov/steam/impacts.htm" TargetMode="External"/><Relationship Id="rId11" Type="http://schemas.openxmlformats.org/officeDocument/2006/relationships/hyperlink" Target="http://www.fhwa.dot.gov/steam/spasm.htm" TargetMode="External"/><Relationship Id="rId5" Type="http://schemas.openxmlformats.org/officeDocument/2006/relationships/hyperlink" Target="http://wwwcf.fhwa.dot.gov/exit.cfm?link=http://idas.camsys.com/" TargetMode="External"/><Relationship Id="rId15" Type="http://schemas.openxmlformats.org/officeDocument/2006/relationships/hyperlink" Target="http://wwwcf.fhwa.dot.gov/exit.cfm?link=http://tti.tamu.edu/researcher/v34n3/transdec.stm" TargetMode="External"/><Relationship Id="rId10" Type="http://schemas.openxmlformats.org/officeDocument/2006/relationships/hyperlink" Target="http://www.fhwa.dot.gov/steam/smite.htm" TargetMode="External"/><Relationship Id="rId4" Type="http://schemas.openxmlformats.org/officeDocument/2006/relationships/hyperlink" Target="http://wwwcf.fhwa.dot.gov/exit.cfm?link=http://hdm4.piarc.org/" TargetMode="External"/><Relationship Id="rId9" Type="http://schemas.openxmlformats.org/officeDocument/2006/relationships/hyperlink" Target="http://www.fhwa.dot.gov/steam/scrits.htm" TargetMode="External"/><Relationship Id="rId14" Type="http://schemas.openxmlformats.org/officeDocument/2006/relationships/hyperlink" Target="http://wwwcf.fhwa.dot.gov/exit.cfm?link=http://mctrans.ce.ufl.edu/store/description.asp?itemID=162" TargetMode="External"/></Relationships>
</file>

<file path=ppt/notesSlides/_rels/notesSlide24.xml.rels><?xml version="1.0" encoding="UTF-8" standalone="yes"?>
<Relationships xmlns="http://schemas.openxmlformats.org/package/2006/relationships"><Relationship Id="rId8" Type="http://schemas.openxmlformats.org/officeDocument/2006/relationships/hyperlink" Target="http://wwwcf.fhwa.dot.gov/exit.cfm?link=http://www.inro.ca/products/e2_products.html" TargetMode="External"/><Relationship Id="rId13" Type="http://schemas.openxmlformats.org/officeDocument/2006/relationships/hyperlink" Target="http://wwwcf.fhwa.dot.gov/exit.cfm?link=http://www.tmodel.com" TargetMode="External"/><Relationship Id="rId3" Type="http://schemas.openxmlformats.org/officeDocument/2006/relationships/hyperlink" Target="http://wwwcf.fhwa.dot.gov/exit.cfm?link=http://mctrans.ce.ufl.edu/store/description.asp?itemID=482" TargetMode="External"/><Relationship Id="rId7" Type="http://schemas.openxmlformats.org/officeDocument/2006/relationships/hyperlink" Target="http://wwwcf.fhwa.dot.gov/exit.cfm?link=http://citilabs.com/trips/index.html" TargetMode="External"/><Relationship Id="rId12" Type="http://schemas.openxmlformats.org/officeDocument/2006/relationships/hyperlink" Target="http://wwwcf.fhwa.dot.gov/exit.cfm?link=http://mctrans.ce.ufl.edu/store/description.asp?itemID=157" TargetMode="External"/><Relationship Id="rId2" Type="http://schemas.openxmlformats.org/officeDocument/2006/relationships/slide" Target="../slides/slide24.xml"/><Relationship Id="rId1" Type="http://schemas.openxmlformats.org/officeDocument/2006/relationships/notesMaster" Target="../notesMasters/notesMaster1.xml"/><Relationship Id="rId6" Type="http://schemas.openxmlformats.org/officeDocument/2006/relationships/hyperlink" Target="http://wwwcf.fhwa.dot.gov/exit.cfm?link=http://www.citilabs.com/tranplan/index.html" TargetMode="External"/><Relationship Id="rId11" Type="http://schemas.openxmlformats.org/officeDocument/2006/relationships/hyperlink" Target="http://wwwcf.fhwa.dot.gov/exit.cfm?link=http://my.execpc.com/~ajh/index.html" TargetMode="External"/><Relationship Id="rId5" Type="http://schemas.openxmlformats.org/officeDocument/2006/relationships/hyperlink" Target="http://wwwcf.fhwa.dot.gov/exit.cfm?link=http://www.citilabs.com/viper/index.html" TargetMode="External"/><Relationship Id="rId15" Type="http://schemas.openxmlformats.org/officeDocument/2006/relationships/hyperlink" Target="http://wwwcf.fhwa.dot.gov/exit.cfm?link=http://tmip.tamu.edu/transims/" TargetMode="External"/><Relationship Id="rId10" Type="http://schemas.openxmlformats.org/officeDocument/2006/relationships/hyperlink" Target="http://wwwcf.fhwa.dot.gov/exit.cfm?link=http://mctrans.ce.ufl.edu/store/description.asp?itemID=483" TargetMode="External"/><Relationship Id="rId4" Type="http://schemas.openxmlformats.org/officeDocument/2006/relationships/hyperlink" Target="http://wwwcf.fhwa.dot.gov/exit.cfm?link=http://www.citilabs.com/minutp/index.html" TargetMode="External"/><Relationship Id="rId9" Type="http://schemas.openxmlformats.org/officeDocument/2006/relationships/hyperlink" Target="http://wwwcf.fhwa.dot.gov/exit.cfm?link=http://idas.camsys.com/" TargetMode="External"/><Relationship Id="rId14" Type="http://schemas.openxmlformats.org/officeDocument/2006/relationships/hyperlink" Target="http://wwwcf.fhwa.dot.gov/exit.cfm?link=http://www.caliper.com/tcovu.htm"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8" Type="http://schemas.openxmlformats.org/officeDocument/2006/relationships/hyperlink" Target="http://wwwcf.fhwa.dot.gov/exit.cfm?link=http://ttisoftware.tamu.edu/fraPasserII_02.htm" TargetMode="External"/><Relationship Id="rId13" Type="http://schemas.openxmlformats.org/officeDocument/2006/relationships/hyperlink" Target="http://wwwcf.fhwa.dot.gov/exit.cfm?link=http://mctrans.ce.ufl.edu/store/description.asp?itemID=437" TargetMode="External"/><Relationship Id="rId3" Type="http://schemas.openxmlformats.org/officeDocument/2006/relationships/hyperlink" Target="http://wwwcf.fhwa.dot.gov/exit.cfm?link=http://mctrans.ce.ufl.edu/store/description.asp?itemID=287" TargetMode="External"/><Relationship Id="rId7" Type="http://schemas.openxmlformats.org/officeDocument/2006/relationships/hyperlink" Target="http://wwwcf.fhwa.dot.gov/exit.cfm?link=http://www.its.berkeley.edu/computing/software/netcell.html" TargetMode="External"/><Relationship Id="rId12" Type="http://schemas.openxmlformats.org/officeDocument/2006/relationships/hyperlink" Target="http://wwwcf.fhwa.dot.gov/exit.cfm?link=http://mctrans.ce.ufl.edu/store/description.asp?itemID=441" TargetMode="External"/><Relationship Id="rId2" Type="http://schemas.openxmlformats.org/officeDocument/2006/relationships/slide" Target="../slides/slide32.xml"/><Relationship Id="rId1" Type="http://schemas.openxmlformats.org/officeDocument/2006/relationships/notesMaster" Target="../notesMasters/notesMaster1.xml"/><Relationship Id="rId6" Type="http://schemas.openxmlformats.org/officeDocument/2006/relationships/hyperlink" Target="http://wwwcf.fhwa.dot.gov/exit.cfm?link=http://www.inrets.fr/ur/gretia/METACOR-Ang-H-HajSalem.htm" TargetMode="External"/><Relationship Id="rId11" Type="http://schemas.openxmlformats.org/officeDocument/2006/relationships/hyperlink" Target="http://www.its.leeds.ac.uk/software/saturn/index.html" TargetMode="External"/><Relationship Id="rId5" Type="http://schemas.openxmlformats.org/officeDocument/2006/relationships/hyperlink" Target="http://wwwcf.fhwa.dot.gov/exit.cfm?link=http://www.its.umn.edu/labs/itslab.html" TargetMode="External"/><Relationship Id="rId10" Type="http://schemas.openxmlformats.org/officeDocument/2006/relationships/hyperlink" Target="http://wwwcf.fhwa.dot.gov/exit.cfm?link=http://ttisoftware.tamu.edu/fraPasserIV_96.htm" TargetMode="External"/><Relationship Id="rId4" Type="http://schemas.openxmlformats.org/officeDocument/2006/relationships/hyperlink" Target="http://wwwcf.fhwa.dot.gov/exit.cfm?link=http://www.its.berkeley.edu/computing/software/FREQ.html" TargetMode="External"/><Relationship Id="rId9" Type="http://schemas.openxmlformats.org/officeDocument/2006/relationships/hyperlink" Target="http://wwwcf.fhwa.dot.gov/exit.cfm?link=http://ttisoftware.tamu.edu/fraPasserIII_98.htm" TargetMode="External"/><Relationship Id="rId14" Type="http://schemas.openxmlformats.org/officeDocument/2006/relationships/hyperlink" Target="http://wwwcf.fhwa.dot.gov/exit.cfm?link=http://vista.civil.northwestern.edu/"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8" Type="http://schemas.openxmlformats.org/officeDocument/2006/relationships/hyperlink" Target="http://wwwcf.fhwa.dot.gov/exit.cfm?link=http://www.intgrat.com" TargetMode="External"/><Relationship Id="rId13" Type="http://schemas.openxmlformats.org/officeDocument/2006/relationships/hyperlink" Target="http://wwwcf.fhwa.dot.gov/exit.cfm?link=http://tmip.tamu.edu/transims/" TargetMode="External"/><Relationship Id="rId3" Type="http://schemas.openxmlformats.org/officeDocument/2006/relationships/hyperlink" Target="http://www.tss-bcn.com/aimsun.html" TargetMode="External"/><Relationship Id="rId7" Type="http://schemas.openxmlformats.org/officeDocument/2006/relationships/hyperlink" Target="http://wwwcf.fhwa.dot.gov/exit.cfm?link=http://www.flexsyt.nl/informatieuk.htm" TargetMode="External"/><Relationship Id="rId12" Type="http://schemas.openxmlformats.org/officeDocument/2006/relationships/hyperlink" Target="http://wwwcf.fhwa.dot.gov/exit.cfm?link=http://mctrans.ce.ufl.edu/store/description.asp?itemID=449" TargetMode="External"/><Relationship Id="rId2" Type="http://schemas.openxmlformats.org/officeDocument/2006/relationships/slide" Target="../slides/slide35.xml"/><Relationship Id="rId16" Type="http://schemas.openxmlformats.org/officeDocument/2006/relationships/hyperlink" Target="http://wwwcf.fhwa.dot.gov/exit.cfm?link=http://www.kldassociates.com/unites.htm" TargetMode="External"/><Relationship Id="rId1" Type="http://schemas.openxmlformats.org/officeDocument/2006/relationships/notesMaster" Target="../notesMasters/notesMaster1.xml"/><Relationship Id="rId6" Type="http://schemas.openxmlformats.org/officeDocument/2006/relationships/hyperlink" Target="http://wwwcf.fhwa.dot.gov/exit.cfm?link=http://www.its.leeds.ac.uk/software/dracula" TargetMode="External"/><Relationship Id="rId11" Type="http://schemas.openxmlformats.org/officeDocument/2006/relationships/hyperlink" Target="http://wwwcf.fhwa.dot.gov/exit.cfm?link=http://www.path.berkeley.edu/PATH/Research" TargetMode="External"/><Relationship Id="rId5" Type="http://schemas.openxmlformats.org/officeDocument/2006/relationships/hyperlink" Target="http://ops.fhwa.dot.gov/trafficanalysistools/corsim.htm" TargetMode="External"/><Relationship Id="rId15" Type="http://schemas.openxmlformats.org/officeDocument/2006/relationships/hyperlink" Target="http://wwwcf.fhwa.dot.gov/exit.cfm?link=http://www.tfhrc.gov/safety/ihsdm/tamweb.htm" TargetMode="External"/><Relationship Id="rId10" Type="http://schemas.openxmlformats.org/officeDocument/2006/relationships/hyperlink" Target="http://wwwcf.fhwa.dot.gov/exit.cfm?link=http://www.trafficware.com" TargetMode="External"/><Relationship Id="rId4" Type="http://schemas.openxmlformats.org/officeDocument/2006/relationships/hyperlink" Target="http://wwwcf.fhwa.dot.gov/exit.cfm?link=http://www.its.leeds.ac.uk/projects/smartest/append3d.html" TargetMode="External"/><Relationship Id="rId9" Type="http://schemas.openxmlformats.org/officeDocument/2006/relationships/hyperlink" Target="http://wwwcf.fhwa.dot.gov/exit.cfm?link=http://mit.edu/its/mitsimlab.html" TargetMode="External"/><Relationship Id="rId14" Type="http://schemas.openxmlformats.org/officeDocument/2006/relationships/hyperlink" Target="http://wwwcf.fhwa.dot.gov/exit.cfm?link=http://www.engr.umd.edu/~lovell/lovmay94.html" TargetMode="Externa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wwwcf.fhwa.dot.gov/exit.cfm?link=http://www.contram.com"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wwwcf.fhwa.dot.gov/exit.cfm?link=http://www.dynamictrafficassignment.org" TargetMode="Externa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mailto:deborah.curtis@fhwa.dot.gov"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mailto:deborah.curtis@fhwa.dot.gov"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mailto:deborah.curtis@fhwa.dot.gov"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3" Type="http://schemas.openxmlformats.org/officeDocument/2006/relationships/hyperlink" Target="mailto:deborah.curtis@fhwa.dot.gov"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wwwcf.fhwa.dot.gov/exit.cfm?link=http://mctrans.ce.ufl.edu/"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wwwcf.fhwa.dot.gov/exit.cfm?link=http://mctrans.ce.ufl.edu/"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hyperlink" Target="mailto:eblee@berkeley.edu" TargetMode="External"/><Relationship Id="rId2" Type="http://schemas.openxmlformats.org/officeDocument/2006/relationships/slide" Target="../slides/slide53.xml"/><Relationship Id="rId1" Type="http://schemas.openxmlformats.org/officeDocument/2006/relationships/notesMaster" Target="../notesMasters/notesMaster1.xml"/><Relationship Id="rId5" Type="http://schemas.openxmlformats.org/officeDocument/2006/relationships/hyperlink" Target="http://www.dot.ca.gov/research/roadway/ca4prs/index.htm" TargetMode="External"/><Relationship Id="rId4" Type="http://schemas.openxmlformats.org/officeDocument/2006/relationships/hyperlink" Target="mailto:michael_samadian@dot.ca.gov" TargetMode="Externa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3" Type="http://schemas.openxmlformats.org/officeDocument/2006/relationships/hyperlink" Target="http://wwwcf.fhwa.dot.gov/exit.cfm?link=http://www.dynasmart.com" TargetMode="External"/><Relationship Id="rId2" Type="http://schemas.openxmlformats.org/officeDocument/2006/relationships/slide" Target="../slides/slide58.xml"/><Relationship Id="rId1" Type="http://schemas.openxmlformats.org/officeDocument/2006/relationships/notesMaster" Target="../notesMasters/notesMaster1.xml"/><Relationship Id="rId4" Type="http://schemas.openxmlformats.org/officeDocument/2006/relationships/hyperlink" Target="mailto:john.halkias@fhwa.dot.gov" TargetMode="Externa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xfrm>
            <a:off x="1108075" y="654050"/>
            <a:ext cx="4646613" cy="3484563"/>
          </a:xfrm>
          <a:ln/>
        </p:spPr>
      </p:sp>
      <p:sp>
        <p:nvSpPr>
          <p:cNvPr id="82947" name="Rectangle 3"/>
          <p:cNvSpPr>
            <a:spLocks noGrp="1" noChangeArrowheads="1"/>
          </p:cNvSpPr>
          <p:nvPr>
            <p:ph type="body" idx="1"/>
          </p:nvPr>
        </p:nvSpPr>
        <p:spPr>
          <a:xfrm>
            <a:off x="685800" y="4356100"/>
            <a:ext cx="5562600" cy="4138613"/>
          </a:xfrm>
          <a:ln/>
        </p:spPr>
        <p:txBody>
          <a:bodyPr/>
          <a:lstStyle/>
          <a:p>
            <a:pPr eaLnBrk="1" hangingPunct="1">
              <a:defRPr/>
            </a:pPr>
            <a:r>
              <a:rPr lang="en-US" sz="1050" b="1" dirty="0"/>
              <a:t>Key Message: </a:t>
            </a:r>
            <a:r>
              <a:rPr lang="en-US" sz="1050" dirty="0"/>
              <a:t>Introduce module</a:t>
            </a:r>
          </a:p>
          <a:p>
            <a:pPr eaLnBrk="1" hangingPunct="1">
              <a:defRPr/>
            </a:pPr>
            <a:r>
              <a:rPr lang="en-US" sz="1050" b="1" dirty="0"/>
              <a:t>Est. Presentation Time: </a:t>
            </a:r>
            <a:r>
              <a:rPr lang="en-US" sz="1050" dirty="0"/>
              <a:t>Less than 1 minute(s)</a:t>
            </a:r>
            <a:endParaRPr lang="en-US" sz="1050" b="1" dirty="0"/>
          </a:p>
          <a:p>
            <a:pPr eaLnBrk="1" hangingPunct="1">
              <a:defRPr/>
            </a:pPr>
            <a:r>
              <a:rPr lang="en-US" sz="1050" b="1" dirty="0"/>
              <a:t>Explanation of Cues/Builds: </a:t>
            </a:r>
            <a:r>
              <a:rPr lang="en-US" sz="1050" dirty="0"/>
              <a:t>None</a:t>
            </a:r>
          </a:p>
          <a:p>
            <a:pPr eaLnBrk="1" hangingPunct="1">
              <a:defRPr/>
            </a:pPr>
            <a:r>
              <a:rPr lang="en-US" sz="1050" b="1" dirty="0"/>
              <a:t>Suggested Comments: </a:t>
            </a:r>
            <a:r>
              <a:rPr lang="en-US" sz="1050" dirty="0"/>
              <a:t>Module 3 discusses WZ analysis approaches and methodologies</a:t>
            </a:r>
            <a:endParaRPr lang="en-US" sz="1050" b="1" dirty="0"/>
          </a:p>
          <a:p>
            <a:pPr eaLnBrk="1" hangingPunct="1">
              <a:defRPr/>
            </a:pPr>
            <a:r>
              <a:rPr lang="en-US" sz="1050" b="1" dirty="0"/>
              <a:t>Suggested Questions: </a:t>
            </a:r>
            <a:r>
              <a:rPr lang="en-US" sz="1050" dirty="0"/>
              <a:t>None</a:t>
            </a:r>
          </a:p>
          <a:p>
            <a:pPr eaLnBrk="1" hangingPunct="1">
              <a:defRPr/>
            </a:pPr>
            <a:r>
              <a:rPr lang="en-US" sz="1050" b="1" dirty="0"/>
              <a:t>Additional Information: </a:t>
            </a:r>
            <a:r>
              <a:rPr lang="en-US" sz="1050" dirty="0"/>
              <a:t>None</a:t>
            </a:r>
          </a:p>
          <a:p>
            <a:pPr eaLnBrk="1" hangingPunct="1">
              <a:defRPr/>
            </a:pPr>
            <a:r>
              <a:rPr lang="en-US" sz="1050" b="1" dirty="0"/>
              <a:t>Possible Problems: </a:t>
            </a:r>
            <a:r>
              <a:rPr lang="en-US" sz="1050" dirty="0"/>
              <a:t>None.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pPr eaLnBrk="1" hangingPunct="1"/>
            <a:r>
              <a:rPr lang="en-US" sz="1000" b="1"/>
              <a:t>Key Message: </a:t>
            </a:r>
            <a:r>
              <a:rPr lang="en-US" sz="1000"/>
              <a:t>Provide example of rough estimates</a:t>
            </a:r>
          </a:p>
          <a:p>
            <a:pPr eaLnBrk="1" hangingPunct="1"/>
            <a:r>
              <a:rPr lang="en-US" sz="1000" b="1"/>
              <a:t>Est. Presentation Time: </a:t>
            </a:r>
            <a:r>
              <a:rPr lang="en-US" sz="1000"/>
              <a:t>2-3 minute(s)</a:t>
            </a:r>
          </a:p>
          <a:p>
            <a:pPr eaLnBrk="1" hangingPunct="1"/>
            <a:r>
              <a:rPr lang="en-US" sz="1000" b="1"/>
              <a:t>Explanation of Cues/Builds: </a:t>
            </a:r>
            <a:r>
              <a:rPr lang="en-US" sz="1000"/>
              <a:t>None</a:t>
            </a:r>
          </a:p>
          <a:p>
            <a:pPr eaLnBrk="1" hangingPunct="1"/>
            <a:r>
              <a:rPr lang="en-US" sz="1000" b="1"/>
              <a:t>Suggested Comments: </a:t>
            </a:r>
            <a:r>
              <a:rPr lang="en-US" sz="1000"/>
              <a:t>Another way is to use a table like this for estimation purposes. The columns on the left show how many lanes are open (“open”) from a given number (“normal”). The columns on the right show the average capacity for all lanes open (vph) and for the each lane (vphpl).</a:t>
            </a:r>
          </a:p>
          <a:p>
            <a:pPr eaLnBrk="1" hangingPunct="1"/>
            <a:r>
              <a:rPr lang="en-US" sz="1000" b="1"/>
              <a:t>Suggested Questions: </a:t>
            </a:r>
            <a:r>
              <a:rPr lang="en-US" sz="1000"/>
              <a:t>None</a:t>
            </a:r>
          </a:p>
          <a:p>
            <a:pPr eaLnBrk="1" hangingPunct="1"/>
            <a:r>
              <a:rPr lang="en-US" sz="1000" b="1"/>
              <a:t>Additional Information: </a:t>
            </a:r>
            <a:r>
              <a:rPr lang="en-US" sz="1000"/>
              <a:t>This report is from 1985 but the data is still applicable.</a:t>
            </a:r>
            <a:endParaRPr lang="en-US" sz="1000" b="1"/>
          </a:p>
          <a:p>
            <a:pPr eaLnBrk="1" hangingPunct="1"/>
            <a:r>
              <a:rPr lang="en-US" sz="1000" b="1"/>
              <a:t>Possible Problems: </a:t>
            </a:r>
            <a:r>
              <a:rPr lang="en-US" sz="1000"/>
              <a:t>Someone may be familiar with the number 2,000 vphpl as capacity. The 2,000 number is an ideal capacity (no trucks, rolling, shoulder, etc.). The numbers on this table at MEASURED capacities, so these numbers are more accurate.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a:noFill/>
          <a:ln/>
        </p:spPr>
        <p:txBody>
          <a:bodyPr/>
          <a:lstStyle/>
          <a:p>
            <a:pPr eaLnBrk="1" hangingPunct="1"/>
            <a:r>
              <a:rPr lang="en-US" sz="1000" b="1" dirty="0"/>
              <a:t>Key Message: </a:t>
            </a:r>
            <a:r>
              <a:rPr lang="en-US" sz="1000" dirty="0"/>
              <a:t>Provide example of rough estimates</a:t>
            </a:r>
          </a:p>
          <a:p>
            <a:pPr eaLnBrk="1" hangingPunct="1"/>
            <a:r>
              <a:rPr lang="en-US" sz="1000" b="1" dirty="0"/>
              <a:t>Est. Presentation Time: </a:t>
            </a:r>
            <a:r>
              <a:rPr lang="en-US" sz="1000" dirty="0"/>
              <a:t>2-3 minute(s)</a:t>
            </a:r>
          </a:p>
          <a:p>
            <a:pPr eaLnBrk="1" hangingPunct="1"/>
            <a:r>
              <a:rPr lang="en-US" sz="1000" b="1" dirty="0"/>
              <a:t>Explanation of Cues/Builds: </a:t>
            </a:r>
            <a:r>
              <a:rPr lang="en-US" sz="1000" dirty="0"/>
              <a:t>None</a:t>
            </a:r>
          </a:p>
          <a:p>
            <a:pPr eaLnBrk="1" hangingPunct="1"/>
            <a:r>
              <a:rPr lang="en-US" sz="1000" b="1" dirty="0"/>
              <a:t>Suggested Comments: </a:t>
            </a:r>
            <a:r>
              <a:rPr lang="en-US" sz="1000" dirty="0"/>
              <a:t>In this example, capacity of the roadway was 1,000 vehicles per hour was before a closure, resulting in no congestion.  With the closure, the capacity DECREASED to 500 </a:t>
            </a:r>
            <a:r>
              <a:rPr lang="en-US" sz="1000" dirty="0" err="1"/>
              <a:t>vph</a:t>
            </a:r>
            <a:r>
              <a:rPr lang="en-US" sz="1000" dirty="0"/>
              <a:t>, resulting in two congestion periods.</a:t>
            </a:r>
          </a:p>
          <a:p>
            <a:pPr eaLnBrk="1" hangingPunct="1"/>
            <a:r>
              <a:rPr lang="en-US" sz="1000" b="1" dirty="0"/>
              <a:t>Suggested Questions: </a:t>
            </a:r>
            <a:r>
              <a:rPr lang="en-US" sz="1000" dirty="0"/>
              <a:t>None</a:t>
            </a:r>
          </a:p>
          <a:p>
            <a:pPr eaLnBrk="1" hangingPunct="1"/>
            <a:r>
              <a:rPr lang="en-US" sz="1000" b="1" dirty="0"/>
              <a:t>Additional Information: </a:t>
            </a:r>
            <a:r>
              <a:rPr lang="en-US" sz="1000" dirty="0"/>
              <a:t>None</a:t>
            </a:r>
            <a:endParaRPr lang="en-US" sz="1000" b="1" dirty="0"/>
          </a:p>
          <a:p>
            <a:pPr eaLnBrk="1" hangingPunct="1"/>
            <a:r>
              <a:rPr lang="en-US" sz="1000" b="1" dirty="0"/>
              <a:t>Possible Problems: </a:t>
            </a:r>
            <a:r>
              <a:rPr lang="en-US" sz="1000" dirty="0"/>
              <a:t>None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solidFill>
            <a:srgbClr val="FFFFFF"/>
          </a:solidFill>
          <a:ln/>
        </p:spPr>
      </p:sp>
      <p:sp>
        <p:nvSpPr>
          <p:cNvPr id="102403" name="Rectangle 3"/>
          <p:cNvSpPr>
            <a:spLocks noGrp="1" noChangeArrowheads="1"/>
          </p:cNvSpPr>
          <p:nvPr>
            <p:ph type="body" idx="1"/>
          </p:nvPr>
        </p:nvSpPr>
        <p:spPr>
          <a:xfrm>
            <a:off x="912813" y="4341813"/>
            <a:ext cx="5027612" cy="4268787"/>
          </a:xfrm>
          <a:solidFill>
            <a:srgbClr val="FFFFFF"/>
          </a:solidFill>
          <a:ln/>
        </p:spPr>
        <p:txBody>
          <a:bodyPr/>
          <a:lstStyle/>
          <a:p>
            <a:r>
              <a:rPr lang="en-US" sz="1000" b="1"/>
              <a:t>Key Message:</a:t>
            </a:r>
            <a:r>
              <a:rPr lang="en-US" sz="1000"/>
              <a:t> Describe a logical problem-solving process.</a:t>
            </a:r>
          </a:p>
          <a:p>
            <a:r>
              <a:rPr lang="en-US" sz="1000" b="1"/>
              <a:t>Time:</a:t>
            </a:r>
            <a:r>
              <a:rPr lang="en-US" sz="1000"/>
              <a:t> 2 min</a:t>
            </a:r>
          </a:p>
          <a:p>
            <a:r>
              <a:rPr lang="en-US" sz="1000" b="1"/>
              <a:t>Builds:</a:t>
            </a:r>
            <a:r>
              <a:rPr lang="en-US" sz="1000"/>
              <a:t> &lt;Click&gt; to “X” out.</a:t>
            </a:r>
          </a:p>
          <a:p>
            <a:r>
              <a:rPr lang="en-US" sz="1000" b="1"/>
              <a:t>Suggested Comments: </a:t>
            </a:r>
            <a:endParaRPr lang="en-US" sz="1000"/>
          </a:p>
          <a:p>
            <a:r>
              <a:rPr lang="en-US" sz="1000" b="1"/>
              <a:t>Additional Info:</a:t>
            </a:r>
            <a:r>
              <a:rPr lang="en-US" sz="1000"/>
              <a:t> Trace the serial “paths” for analysis. Briefly describe each path. Point out that in our context we don’t use physical models. </a:t>
            </a:r>
          </a:p>
          <a:p>
            <a:pPr>
              <a:buFontTx/>
              <a:buChar char="•"/>
            </a:pPr>
            <a:r>
              <a:rPr lang="en-US" sz="1000"/>
              <a:t> System = the traffic situation we wish to study.</a:t>
            </a:r>
          </a:p>
          <a:p>
            <a:pPr>
              <a:buFontTx/>
              <a:buChar char="•"/>
            </a:pPr>
            <a:r>
              <a:rPr lang="en-US" sz="1000"/>
              <a:t> Experiment with actual system = the “real world.”</a:t>
            </a:r>
          </a:p>
          <a:p>
            <a:pPr>
              <a:buFontTx/>
              <a:buChar char="•"/>
            </a:pPr>
            <a:r>
              <a:rPr lang="en-US" sz="1000"/>
              <a:t> Empirical = field studies.</a:t>
            </a:r>
          </a:p>
          <a:p>
            <a:pPr>
              <a:buFontTx/>
              <a:buChar char="•"/>
            </a:pPr>
            <a:r>
              <a:rPr lang="en-US" sz="1000"/>
              <a:t> Experiment with model… = using some model.</a:t>
            </a:r>
          </a:p>
          <a:p>
            <a:pPr>
              <a:buFontTx/>
              <a:buChar char="•"/>
            </a:pPr>
            <a:r>
              <a:rPr lang="en-US" sz="1000"/>
              <a:t> Mathematical models =  a mathematical representation of the real world, using algorithms, equations, etc</a:t>
            </a:r>
          </a:p>
          <a:p>
            <a:pPr>
              <a:buFontTx/>
              <a:buChar char="•"/>
            </a:pPr>
            <a:r>
              <a:rPr lang="en-US" sz="1000"/>
              <a:t> Deterministic = derived formula (e.g., HCM).</a:t>
            </a:r>
          </a:p>
          <a:p>
            <a:pPr>
              <a:buFontTx/>
              <a:buChar char="•"/>
            </a:pPr>
            <a:r>
              <a:rPr lang="en-US" sz="1000"/>
              <a:t> Simulation = algorithm(s) as defined previously.</a:t>
            </a:r>
          </a:p>
          <a:p>
            <a:pPr>
              <a:buFontTx/>
              <a:buChar char="•"/>
            </a:pPr>
            <a:r>
              <a:rPr lang="en-US" sz="1000"/>
              <a:t> Physical = actual physical thing (e.g., a driving simulator).</a:t>
            </a:r>
          </a:p>
          <a:p>
            <a:r>
              <a:rPr lang="en-US" sz="1000" b="1"/>
              <a:t>Questions/Interactivity:</a:t>
            </a:r>
            <a:r>
              <a:rPr lang="en-US" sz="1000"/>
              <a:t> None</a:t>
            </a:r>
          </a:p>
          <a:p>
            <a:r>
              <a:rPr lang="en-US" sz="1000" b="1"/>
              <a:t>Possible Problems:</a:t>
            </a:r>
            <a:r>
              <a:rPr lang="en-US" sz="1000"/>
              <a:t> None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p:spPr>
        <p:txBody>
          <a:bodyPr/>
          <a:lstStyle/>
          <a:p>
            <a:r>
              <a:rPr lang="en-US" sz="1000" b="1" dirty="0"/>
              <a:t>Key Message:</a:t>
            </a:r>
            <a:r>
              <a:rPr lang="en-US" sz="1000" dirty="0"/>
              <a:t> Disadvantages of empirical studies</a:t>
            </a:r>
          </a:p>
          <a:p>
            <a:r>
              <a:rPr lang="en-US" sz="1000" b="1" dirty="0"/>
              <a:t>Time:</a:t>
            </a:r>
            <a:r>
              <a:rPr lang="en-US" sz="1000" dirty="0"/>
              <a:t> 1 min</a:t>
            </a:r>
          </a:p>
          <a:p>
            <a:r>
              <a:rPr lang="en-US" sz="1000" b="1" dirty="0"/>
              <a:t>Builds:</a:t>
            </a:r>
            <a:r>
              <a:rPr lang="en-US" sz="1000" dirty="0"/>
              <a:t> None</a:t>
            </a:r>
          </a:p>
          <a:p>
            <a:r>
              <a:rPr lang="en-US" sz="1000" b="1" dirty="0"/>
              <a:t>Suggested Comments: </a:t>
            </a:r>
            <a:r>
              <a:rPr lang="en-US" sz="1000" dirty="0"/>
              <a:t>The word </a:t>
            </a:r>
            <a:r>
              <a:rPr lang="en-US" sz="1000" b="1" dirty="0"/>
              <a:t>empirical</a:t>
            </a:r>
            <a:r>
              <a:rPr lang="en-US" sz="1000" dirty="0"/>
              <a:t> denotes information gained by means of observation, experience, or experiment, as opposed to theoretical. It involved the collection of field data, which is expensive. Empirical is the most difficult in terms of resources, but if done right should yield the best results; however, as we’ve seen it isn’t always practical to do field studies. </a:t>
            </a:r>
          </a:p>
          <a:p>
            <a:r>
              <a:rPr lang="en-US" sz="1000" b="1" dirty="0"/>
              <a:t>Additional Info:</a:t>
            </a:r>
            <a:r>
              <a:rPr lang="en-US" sz="1000" dirty="0"/>
              <a:t> Data collection techniques include:</a:t>
            </a:r>
          </a:p>
          <a:p>
            <a:pPr>
              <a:buFontTx/>
              <a:buChar char="•"/>
            </a:pPr>
            <a:r>
              <a:rPr lang="en-US" sz="1000" dirty="0"/>
              <a:t> Intersection counter board [turning movement counts (</a:t>
            </a:r>
            <a:r>
              <a:rPr lang="en-US" sz="1000" dirty="0" err="1"/>
              <a:t>TMC</a:t>
            </a:r>
            <a:r>
              <a:rPr lang="en-US" sz="1000" dirty="0"/>
              <a:t>)],</a:t>
            </a:r>
          </a:p>
          <a:p>
            <a:pPr>
              <a:buFontTx/>
              <a:buChar char="•"/>
            </a:pPr>
            <a:r>
              <a:rPr lang="en-US" sz="1000" dirty="0"/>
              <a:t> Radar gun (speed), and</a:t>
            </a:r>
          </a:p>
          <a:p>
            <a:pPr>
              <a:buFontTx/>
              <a:buChar char="•"/>
            </a:pPr>
            <a:r>
              <a:rPr lang="en-US" sz="1000" dirty="0"/>
              <a:t> Camera (volumes, turns, etc.).</a:t>
            </a:r>
          </a:p>
          <a:p>
            <a:r>
              <a:rPr lang="en-US" sz="1000" dirty="0"/>
              <a:t>Mention that empirical analysis </a:t>
            </a:r>
            <a:r>
              <a:rPr lang="en-US" sz="1000" u="sng" dirty="0"/>
              <a:t>does</a:t>
            </a:r>
            <a:r>
              <a:rPr lang="en-US" sz="1000" dirty="0"/>
              <a:t> play an important role in model calibration.</a:t>
            </a:r>
          </a:p>
          <a:p>
            <a:r>
              <a:rPr lang="en-US" sz="1000" b="1" dirty="0"/>
              <a:t>Questions/Interactivity:</a:t>
            </a:r>
            <a:r>
              <a:rPr lang="en-US" sz="1000" dirty="0"/>
              <a:t> Ask for examples of what these can collect (in parentheses above). Why the highest credibility? Based on actual field data.</a:t>
            </a:r>
          </a:p>
          <a:p>
            <a:r>
              <a:rPr lang="en-US" sz="1000" b="1" dirty="0"/>
              <a:t>Possible Problems: </a:t>
            </a:r>
            <a:r>
              <a:rPr lang="en-US" sz="1000" dirty="0"/>
              <a:t>None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a:ln/>
        </p:spPr>
      </p:sp>
      <p:sp>
        <p:nvSpPr>
          <p:cNvPr id="104451" name="Notes Placeholder 2"/>
          <p:cNvSpPr>
            <a:spLocks noGrp="1"/>
          </p:cNvSpPr>
          <p:nvPr>
            <p:ph type="body" idx="1"/>
          </p:nvPr>
        </p:nvSpPr>
        <p:spPr>
          <a:noFill/>
          <a:ln/>
        </p:spPr>
        <p:txBody>
          <a:bodyPr/>
          <a:lstStyle/>
          <a:p>
            <a:r>
              <a:rPr lang="en-US" sz="1000" b="1"/>
              <a:t>Key Message:</a:t>
            </a:r>
            <a:r>
              <a:rPr lang="en-US" sz="1000"/>
              <a:t> Discuss application of mathematical models</a:t>
            </a:r>
          </a:p>
          <a:p>
            <a:r>
              <a:rPr lang="en-US" sz="1000" b="1"/>
              <a:t>Time:</a:t>
            </a:r>
            <a:r>
              <a:rPr lang="en-US" sz="1000"/>
              <a:t> 1 min</a:t>
            </a:r>
          </a:p>
          <a:p>
            <a:r>
              <a:rPr lang="en-US" sz="1000" b="1"/>
              <a:t>Builds:</a:t>
            </a:r>
            <a:r>
              <a:rPr lang="en-US" sz="1000"/>
              <a:t> None</a:t>
            </a:r>
          </a:p>
          <a:p>
            <a:r>
              <a:rPr lang="en-US" sz="1000" b="1"/>
              <a:t>Suggested Comments:  </a:t>
            </a:r>
            <a:r>
              <a:rPr lang="en-US" sz="1000"/>
              <a:t>If we cannot experiment with the real system, we may represent it mathematically though a model. These models may be deterministic or simulation. Let’s explain.</a:t>
            </a:r>
          </a:p>
          <a:p>
            <a:r>
              <a:rPr lang="en-US" sz="1000" b="1"/>
              <a:t>Additional Info: </a:t>
            </a:r>
            <a:r>
              <a:rPr lang="en-US" sz="1000"/>
              <a:t>None</a:t>
            </a:r>
          </a:p>
          <a:p>
            <a:r>
              <a:rPr lang="en-US" sz="1000" b="1"/>
              <a:t>Questions/Interactivity:</a:t>
            </a:r>
            <a:r>
              <a:rPr lang="en-US" sz="1000"/>
              <a:t> None</a:t>
            </a:r>
          </a:p>
          <a:p>
            <a:r>
              <a:rPr lang="en-US" sz="1000" b="1"/>
              <a:t>Possible Problems: </a:t>
            </a:r>
            <a:r>
              <a:rPr lang="en-US" sz="1000"/>
              <a:t>Treat as an intro slide.</a:t>
            </a:r>
          </a:p>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ln/>
        </p:spPr>
        <p:txBody>
          <a:bodyPr/>
          <a:lstStyle/>
          <a:p>
            <a:r>
              <a:rPr lang="en-US" sz="1000" b="1"/>
              <a:t>Key Message:</a:t>
            </a:r>
            <a:r>
              <a:rPr lang="en-US" sz="1000"/>
              <a:t> These are the advantages of deterministic models.</a:t>
            </a:r>
          </a:p>
          <a:p>
            <a:r>
              <a:rPr lang="en-US" sz="1000" b="1"/>
              <a:t>Time:</a:t>
            </a:r>
            <a:r>
              <a:rPr lang="en-US" sz="1000"/>
              <a:t> 30 sec</a:t>
            </a:r>
          </a:p>
          <a:p>
            <a:r>
              <a:rPr lang="en-US" sz="1000" b="1"/>
              <a:t>Builds:</a:t>
            </a:r>
            <a:r>
              <a:rPr lang="en-US" sz="1000"/>
              <a:t> None</a:t>
            </a:r>
          </a:p>
          <a:p>
            <a:r>
              <a:rPr lang="en-US" sz="1000" b="1"/>
              <a:t>Suggested Comments: </a:t>
            </a:r>
            <a:r>
              <a:rPr lang="en-US" sz="1000"/>
              <a:t>These are the basic characteristics of deterministic models. Emphasize that the simplifying assumptions often make deterministic models inappropriate for some applications. For example, if my model says that the probability of getting tails when tossing a coin is .5, if I toss it 100 times, I will ALWAYS get 50 tails. Is that the way it is in real life? No.</a:t>
            </a:r>
          </a:p>
          <a:p>
            <a:r>
              <a:rPr lang="en-US" sz="1000" b="1"/>
              <a:t>Additional Info: </a:t>
            </a:r>
            <a:r>
              <a:rPr lang="en-US" sz="1000"/>
              <a:t>None</a:t>
            </a:r>
          </a:p>
          <a:p>
            <a:r>
              <a:rPr lang="en-US" sz="1000" b="1"/>
              <a:t>Questions/Interactivity:</a:t>
            </a:r>
            <a:r>
              <a:rPr lang="en-US" sz="1000"/>
              <a:t> Ask what is the best known example of deterministic models? (HCM)</a:t>
            </a:r>
          </a:p>
          <a:p>
            <a:r>
              <a:rPr lang="en-US" sz="1000" b="1"/>
              <a:t>Possible Problems:</a:t>
            </a:r>
            <a:r>
              <a:rPr lang="en-US" sz="1000"/>
              <a:t> None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a:noFill/>
          <a:ln/>
        </p:spPr>
        <p:txBody>
          <a:bodyPr/>
          <a:lstStyle/>
          <a:p>
            <a:r>
              <a:rPr lang="en-US" sz="1000" b="1" dirty="0"/>
              <a:t>Key Message:</a:t>
            </a:r>
            <a:r>
              <a:rPr lang="en-US" sz="1000" dirty="0"/>
              <a:t> Define the term “simulation” in general.</a:t>
            </a:r>
          </a:p>
          <a:p>
            <a:r>
              <a:rPr lang="en-US" sz="1000" b="1" dirty="0"/>
              <a:t>Time:</a:t>
            </a:r>
            <a:r>
              <a:rPr lang="en-US" sz="1000" dirty="0"/>
              <a:t> 1 min</a:t>
            </a:r>
          </a:p>
          <a:p>
            <a:r>
              <a:rPr lang="en-US" sz="1000" b="1" dirty="0"/>
              <a:t>Builds:</a:t>
            </a:r>
            <a:r>
              <a:rPr lang="en-US" sz="1000" dirty="0"/>
              <a:t> None</a:t>
            </a:r>
          </a:p>
          <a:p>
            <a:r>
              <a:rPr lang="en-US" sz="1000" b="1" dirty="0"/>
              <a:t>Suggested Comments: </a:t>
            </a:r>
            <a:r>
              <a:rPr lang="en-US" sz="1000" dirty="0"/>
              <a:t>Technically, a computer program is not a “model” per se, but rather it is the implementation of mathematical models. However, “model” is often (mistakenly) used in the context of software. With simulation, it is based on random (stochastic) processes so tossing the coin 100 times may result in multiple numbers of tails every time the model is run.</a:t>
            </a:r>
          </a:p>
          <a:p>
            <a:r>
              <a:rPr lang="en-US" sz="1000" b="1" dirty="0"/>
              <a:t>Additional Info:</a:t>
            </a:r>
            <a:r>
              <a:rPr lang="en-US" sz="1000" dirty="0"/>
              <a:t>  Explain what a model is: a mathematical representation of the real world, using algorithms, equations, etc. </a:t>
            </a:r>
            <a:endParaRPr lang="en-US" sz="1000" b="1" dirty="0"/>
          </a:p>
          <a:p>
            <a:r>
              <a:rPr lang="en-US" sz="1000" b="1" dirty="0"/>
              <a:t>Questions/Interactivity:</a:t>
            </a:r>
            <a:r>
              <a:rPr lang="en-US" sz="1000" dirty="0"/>
              <a:t> None</a:t>
            </a:r>
          </a:p>
          <a:p>
            <a:pPr>
              <a:buFontTx/>
              <a:buChar char="•"/>
            </a:pPr>
            <a:r>
              <a:rPr lang="en-US" sz="1000" dirty="0"/>
              <a:t> Math: coin flips, lottery, etc.; and</a:t>
            </a:r>
          </a:p>
          <a:p>
            <a:pPr>
              <a:buFontTx/>
              <a:buChar char="•"/>
            </a:pPr>
            <a:r>
              <a:rPr lang="en-US" sz="1000" dirty="0"/>
              <a:t> Physical: model ships, cars, wind tunnel, etc.</a:t>
            </a:r>
          </a:p>
          <a:p>
            <a:r>
              <a:rPr lang="en-US" sz="1000" b="1" dirty="0"/>
              <a:t>Possible Problems: </a:t>
            </a:r>
            <a:r>
              <a:rPr lang="en-US" sz="1000" dirty="0"/>
              <a:t>Simulation models also assume “100 percent safe driving,” so they will not be effective in predicting how changes in design might influence the probability of collisions. In addition, simulation models do not take into consideration how changes in the roadside environment (outside of the traveled way) affect driver behavior within the traveled way (e.g., obstruction of visibility, roadside distractions such as a stalled vehicle, etc.).</a:t>
            </a:r>
          </a:p>
          <a:p>
            <a:r>
              <a:rPr lang="en-US" sz="1000" dirty="0"/>
              <a:t>Image Credit:  https://www.graphenea.com/blogs/graphene-news/on-chip-random-number-generation-with-graphene</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xfrm>
            <a:off x="685800" y="4419600"/>
            <a:ext cx="5486400" cy="4114800"/>
          </a:xfrm>
          <a:noFill/>
          <a:ln/>
        </p:spPr>
        <p:txBody>
          <a:bodyPr/>
          <a:lstStyle/>
          <a:p>
            <a:r>
              <a:rPr lang="en-US" sz="1000" b="1" dirty="0"/>
              <a:t>Key Message:</a:t>
            </a:r>
            <a:r>
              <a:rPr lang="en-US" sz="1000" dirty="0"/>
              <a:t> These are the most common characteristics of stochastic models.</a:t>
            </a:r>
          </a:p>
          <a:p>
            <a:r>
              <a:rPr lang="en-US" sz="1000" b="1" dirty="0"/>
              <a:t>Time:</a:t>
            </a:r>
            <a:r>
              <a:rPr lang="en-US" sz="1000" dirty="0"/>
              <a:t> 1-2 min</a:t>
            </a:r>
          </a:p>
          <a:p>
            <a:r>
              <a:rPr lang="en-US" sz="1000" b="1" dirty="0"/>
              <a:t>Builds:</a:t>
            </a:r>
            <a:r>
              <a:rPr lang="en-US" sz="1000" dirty="0"/>
              <a:t> None</a:t>
            </a:r>
          </a:p>
          <a:p>
            <a:r>
              <a:rPr lang="en-US" sz="1000" b="1" dirty="0"/>
              <a:t>Suggested Comments: </a:t>
            </a:r>
            <a:r>
              <a:rPr lang="en-US" sz="1000" dirty="0">
                <a:cs typeface="Times New Roman" pitchFamily="18" charset="0"/>
              </a:rPr>
              <a:t>Stochastic models try to represent the randomness and uncertainty of real world events through probabilistic expressions. Most simulation models are stochastic in nature.</a:t>
            </a:r>
            <a:endParaRPr lang="en-US" sz="1000" dirty="0"/>
          </a:p>
          <a:p>
            <a:r>
              <a:rPr lang="en-US" sz="1000" b="1" dirty="0"/>
              <a:t>Additional Info:</a:t>
            </a:r>
            <a:r>
              <a:rPr lang="en-US" sz="1000" dirty="0"/>
              <a:t> </a:t>
            </a:r>
            <a:r>
              <a:rPr lang="en-US" sz="1000" dirty="0">
                <a:cs typeface="Times New Roman" pitchFamily="18" charset="0"/>
              </a:rPr>
              <a:t>Definition: </a:t>
            </a:r>
            <a:r>
              <a:rPr lang="en-US" sz="1000" dirty="0"/>
              <a:t>A stochastic process is one whose behavior is non-deterministic in that a system's subsequent state is determined both by the process's predictable actions and by a random element. From Greek for “guess” or “random”.</a:t>
            </a:r>
          </a:p>
          <a:p>
            <a:r>
              <a:rPr lang="en-US" sz="1000" b="1" dirty="0"/>
              <a:t>Questions/Interactivity:</a:t>
            </a:r>
            <a:r>
              <a:rPr lang="en-US" sz="1000" dirty="0"/>
              <a:t> Ask what a random number is. If there seems to be doubt, ask everyone to write down a number between 1 and 5. Record the participants’ selected numbers (1-5) on a flip chart. There should be a fairly uniform distribution of those choosing 1, 2, etc. Thus, the class randomly selected these five numbers, each number having an equal chance of being selected.</a:t>
            </a:r>
          </a:p>
          <a:p>
            <a:r>
              <a:rPr lang="en-US" sz="1000" b="1" dirty="0"/>
              <a:t>Possible Problems:</a:t>
            </a:r>
            <a:r>
              <a:rPr lang="en-US" sz="1000" dirty="0"/>
              <a:t> None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a:ln/>
        </p:spPr>
      </p:sp>
      <p:sp>
        <p:nvSpPr>
          <p:cNvPr id="108547" name="Notes Placeholder 2"/>
          <p:cNvSpPr>
            <a:spLocks noGrp="1"/>
          </p:cNvSpPr>
          <p:nvPr>
            <p:ph type="body" idx="1"/>
          </p:nvPr>
        </p:nvSpPr>
        <p:spPr>
          <a:noFill/>
          <a:ln/>
        </p:spPr>
        <p:txBody>
          <a:bodyPr/>
          <a:lstStyle/>
          <a:p>
            <a:r>
              <a:rPr lang="en-US" sz="1000" b="1"/>
              <a:t>Key Message:</a:t>
            </a:r>
            <a:r>
              <a:rPr lang="en-US" sz="1000"/>
              <a:t> Summarize previous point</a:t>
            </a:r>
          </a:p>
          <a:p>
            <a:r>
              <a:rPr lang="en-US" sz="1000" b="1"/>
              <a:t>Time:</a:t>
            </a:r>
            <a:r>
              <a:rPr lang="en-US" sz="1000"/>
              <a:t> Less than 1 min</a:t>
            </a:r>
          </a:p>
          <a:p>
            <a:r>
              <a:rPr lang="en-US" sz="1000" b="1"/>
              <a:t>Builds:</a:t>
            </a:r>
            <a:r>
              <a:rPr lang="en-US" sz="1000"/>
              <a:t> Text boxes appear on click</a:t>
            </a:r>
          </a:p>
          <a:p>
            <a:r>
              <a:rPr lang="en-US" sz="1000" b="1"/>
              <a:t>Suggested Comments: </a:t>
            </a:r>
            <a:endParaRPr lang="en-US" sz="1000"/>
          </a:p>
          <a:p>
            <a:r>
              <a:rPr lang="en-US" sz="1000" b="1"/>
              <a:t>Additional Info:</a:t>
            </a:r>
            <a:r>
              <a:rPr lang="en-US" sz="1000"/>
              <a:t> </a:t>
            </a:r>
            <a:r>
              <a:rPr lang="en-US" sz="1000">
                <a:cs typeface="Times New Roman" pitchFamily="18" charset="0"/>
              </a:rPr>
              <a:t>Summarizing..</a:t>
            </a:r>
            <a:endParaRPr lang="en-US" sz="1000"/>
          </a:p>
          <a:p>
            <a:r>
              <a:rPr lang="en-US" sz="1000" b="1"/>
              <a:t>Questions/Interactivity:</a:t>
            </a:r>
            <a:r>
              <a:rPr lang="en-US" sz="1000"/>
              <a:t> None</a:t>
            </a:r>
          </a:p>
          <a:p>
            <a:r>
              <a:rPr lang="en-US" sz="1000" b="1"/>
              <a:t>Possible Problems:</a:t>
            </a:r>
            <a:r>
              <a:rPr lang="en-US" sz="1000"/>
              <a:t> Treat as a summary slides, to summarize the points just discussed.</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a:ln/>
        </p:spPr>
      </p:sp>
      <p:sp>
        <p:nvSpPr>
          <p:cNvPr id="109571" name="Notes Placeholder 2"/>
          <p:cNvSpPr>
            <a:spLocks noGrp="1"/>
          </p:cNvSpPr>
          <p:nvPr>
            <p:ph type="body" idx="1"/>
          </p:nvPr>
        </p:nvSpPr>
        <p:spPr>
          <a:noFill/>
          <a:ln/>
        </p:spPr>
        <p:txBody>
          <a:bodyPr/>
          <a:lstStyle/>
          <a:p>
            <a:r>
              <a:rPr lang="en-US" sz="1000" b="1"/>
              <a:t>Key Message:</a:t>
            </a:r>
            <a:r>
              <a:rPr lang="en-US" sz="1000"/>
              <a:t> Compare empirical and simulation</a:t>
            </a:r>
          </a:p>
          <a:p>
            <a:r>
              <a:rPr lang="en-US" sz="1000" b="1"/>
              <a:t>Time:</a:t>
            </a:r>
            <a:r>
              <a:rPr lang="en-US" sz="1000"/>
              <a:t> 2-3 min</a:t>
            </a:r>
          </a:p>
          <a:p>
            <a:r>
              <a:rPr lang="en-US" sz="1000" b="1"/>
              <a:t>Builds:</a:t>
            </a:r>
            <a:r>
              <a:rPr lang="en-US" sz="1000"/>
              <a:t> None</a:t>
            </a:r>
          </a:p>
          <a:p>
            <a:r>
              <a:rPr lang="en-US" sz="1000" b="1"/>
              <a:t>Suggested Comments: </a:t>
            </a:r>
            <a:endParaRPr lang="en-US" sz="1000"/>
          </a:p>
          <a:p>
            <a:r>
              <a:rPr lang="en-US" sz="1000" b="1"/>
              <a:t>Additional Info:</a:t>
            </a:r>
            <a:r>
              <a:rPr lang="en-US" sz="1000"/>
              <a:t> </a:t>
            </a:r>
            <a:r>
              <a:rPr lang="en-US" sz="1000">
                <a:cs typeface="Times New Roman" pitchFamily="18" charset="0"/>
              </a:rPr>
              <a:t>Self explanatory</a:t>
            </a:r>
            <a:endParaRPr lang="en-US" sz="1000"/>
          </a:p>
          <a:p>
            <a:r>
              <a:rPr lang="en-US" sz="1000" b="1"/>
              <a:t>Questions/Interactivity:</a:t>
            </a:r>
            <a:r>
              <a:rPr lang="en-US" sz="1000"/>
              <a:t> None</a:t>
            </a:r>
          </a:p>
          <a:p>
            <a:r>
              <a:rPr lang="en-US" sz="1000" b="1"/>
              <a:t>Possible Problems:</a:t>
            </a:r>
            <a:r>
              <a:rPr lang="en-US" sz="1000"/>
              <a:t> Treat as a summary slides, to summarize the points just discussed.</a:t>
            </a:r>
          </a:p>
          <a:p>
            <a:endParaRPr lang="en-US"/>
          </a:p>
        </p:txBody>
      </p:sp>
      <p:sp>
        <p:nvSpPr>
          <p:cNvPr id="109572" name="Slide Number Placeholder 3"/>
          <p:cNvSpPr>
            <a:spLocks noGrp="1"/>
          </p:cNvSpPr>
          <p:nvPr>
            <p:ph type="sldNum" sz="quarter" idx="5"/>
          </p:nvPr>
        </p:nvSpPr>
        <p:spPr>
          <a:noFill/>
        </p:spPr>
        <p:txBody>
          <a:bodyPr/>
          <a:lstStyle/>
          <a:p>
            <a:fld id="{63D815BD-18A4-4777-ADCB-D0A534F6C17E}"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p:spPr>
        <p:txBody>
          <a:bodyPr/>
          <a:lstStyle/>
          <a:p>
            <a:pPr eaLnBrk="1" hangingPunct="1"/>
            <a:r>
              <a:rPr lang="en-US" sz="1000" b="1"/>
              <a:t>Key Message: </a:t>
            </a:r>
            <a:r>
              <a:rPr lang="en-US" sz="1000"/>
              <a:t>State the module objectives</a:t>
            </a:r>
          </a:p>
          <a:p>
            <a:pPr eaLnBrk="1" hangingPunct="1"/>
            <a:r>
              <a:rPr lang="en-US" sz="1000" b="1"/>
              <a:t>Est. Presentation Time: </a:t>
            </a:r>
            <a:r>
              <a:rPr lang="en-US" sz="1000"/>
              <a:t>Less than 1 minute(s)</a:t>
            </a:r>
          </a:p>
          <a:p>
            <a:pPr eaLnBrk="1" hangingPunct="1"/>
            <a:r>
              <a:rPr lang="en-US" sz="1000" b="1"/>
              <a:t>Explanation of Cues/Builds: </a:t>
            </a:r>
            <a:r>
              <a:rPr lang="en-US" sz="1000"/>
              <a:t>None</a:t>
            </a:r>
          </a:p>
          <a:p>
            <a:pPr eaLnBrk="1" hangingPunct="1"/>
            <a:r>
              <a:rPr lang="en-US" sz="1000" b="1"/>
              <a:t>Suggested Comments: </a:t>
            </a:r>
            <a:r>
              <a:rPr lang="en-US" sz="1000"/>
              <a:t>None</a:t>
            </a:r>
            <a:endParaRPr lang="en-US" sz="1000" b="1"/>
          </a:p>
          <a:p>
            <a:pPr eaLnBrk="1" hangingPunct="1"/>
            <a:r>
              <a:rPr lang="en-US" sz="1000" b="1"/>
              <a:t>Suggested Questions: </a:t>
            </a:r>
            <a:r>
              <a:rPr lang="en-US" sz="1000"/>
              <a:t>None</a:t>
            </a:r>
          </a:p>
          <a:p>
            <a:pPr eaLnBrk="1" hangingPunct="1"/>
            <a:r>
              <a:rPr lang="en-US" sz="1000" b="1"/>
              <a:t>Additional Information: </a:t>
            </a:r>
            <a:r>
              <a:rPr lang="en-US" sz="1000"/>
              <a:t>None</a:t>
            </a:r>
            <a:endParaRPr lang="en-US" sz="1000" b="1"/>
          </a:p>
          <a:p>
            <a:pPr eaLnBrk="1" hangingPunct="1"/>
            <a:r>
              <a:rPr lang="en-US" sz="1000" b="1"/>
              <a:t>Possible Problems: </a:t>
            </a:r>
            <a:r>
              <a:rPr lang="en-US" sz="1000"/>
              <a:t>None</a:t>
            </a:r>
          </a:p>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4098"/>
          <p:cNvSpPr>
            <a:spLocks noGrp="1" noRot="1" noChangeAspect="1" noChangeArrowheads="1" noTextEdit="1"/>
          </p:cNvSpPr>
          <p:nvPr>
            <p:ph type="sldImg"/>
          </p:nvPr>
        </p:nvSpPr>
        <p:spPr>
          <a:ln/>
        </p:spPr>
      </p:sp>
      <p:sp>
        <p:nvSpPr>
          <p:cNvPr id="110595" name="Rectangle 4099"/>
          <p:cNvSpPr>
            <a:spLocks noGrp="1" noChangeArrowheads="1"/>
          </p:cNvSpPr>
          <p:nvPr>
            <p:ph type="body" idx="1"/>
          </p:nvPr>
        </p:nvSpPr>
        <p:spPr>
          <a:xfrm>
            <a:off x="609600" y="4341813"/>
            <a:ext cx="5562600" cy="4113212"/>
          </a:xfrm>
          <a:noFill/>
          <a:ln/>
        </p:spPr>
        <p:txBody>
          <a:bodyPr/>
          <a:lstStyle/>
          <a:p>
            <a:r>
              <a:rPr lang="en-US" sz="1000" b="1"/>
              <a:t>Key Message:</a:t>
            </a:r>
            <a:r>
              <a:rPr lang="en-US" sz="1000"/>
              <a:t> Explains indirectly some of the advantages and features of simulation.</a:t>
            </a:r>
          </a:p>
          <a:p>
            <a:r>
              <a:rPr lang="en-US" sz="1000" b="1"/>
              <a:t>Time:</a:t>
            </a:r>
            <a:r>
              <a:rPr lang="en-US" sz="1000"/>
              <a:t> 1 min</a:t>
            </a:r>
          </a:p>
          <a:p>
            <a:r>
              <a:rPr lang="en-US" sz="1000" b="1"/>
              <a:t>Builds:</a:t>
            </a:r>
            <a:r>
              <a:rPr lang="en-US" sz="1000"/>
              <a:t> None</a:t>
            </a:r>
          </a:p>
          <a:p>
            <a:r>
              <a:rPr lang="en-US" sz="1000" b="1"/>
              <a:t>Additional Info:</a:t>
            </a:r>
            <a:r>
              <a:rPr lang="en-US" sz="1000"/>
              <a:t> </a:t>
            </a:r>
          </a:p>
          <a:p>
            <a:pPr>
              <a:buFontTx/>
              <a:buChar char="•"/>
            </a:pPr>
            <a:r>
              <a:rPr lang="en-US" sz="1000"/>
              <a:t> The randomness of the modeling is consistent with “random” human behavior.</a:t>
            </a:r>
          </a:p>
          <a:p>
            <a:pPr>
              <a:buFontTx/>
              <a:buChar char="•"/>
            </a:pPr>
            <a:r>
              <a:rPr lang="en-US" sz="1000"/>
              <a:t> Permitted left turns are particularly complex random events (i.e., the order of arrivals, aggressiveness of drivers, etc.).</a:t>
            </a:r>
          </a:p>
          <a:p>
            <a:pPr>
              <a:buFontTx/>
              <a:buChar char="•"/>
            </a:pPr>
            <a:r>
              <a:rPr lang="en-US" sz="1000"/>
              <a:t> Queue overflows have very uncertain effects, again due to random responses.</a:t>
            </a:r>
          </a:p>
          <a:p>
            <a:pPr>
              <a:buFontTx/>
              <a:buChar char="•"/>
            </a:pPr>
            <a:r>
              <a:rPr lang="en-US" sz="1000"/>
              <a:t> Car following and the interactions of vehicles in moving platoons are also very complex issues.</a:t>
            </a:r>
          </a:p>
          <a:p>
            <a:pPr>
              <a:buFontTx/>
              <a:buChar char="•"/>
            </a:pPr>
            <a:r>
              <a:rPr lang="en-US" sz="1000"/>
              <a:t> None of these can possibly be handled well by deterministic models, so simulation is the only real answer.</a:t>
            </a:r>
          </a:p>
          <a:p>
            <a:r>
              <a:rPr lang="en-US" sz="1000" b="1"/>
              <a:t>Questions/Interactivity:</a:t>
            </a:r>
            <a:r>
              <a:rPr lang="en-US" sz="1000"/>
              <a:t> Ask for any other examples.</a:t>
            </a:r>
          </a:p>
          <a:p>
            <a:r>
              <a:rPr lang="en-US" sz="1000" b="1"/>
              <a:t>Possible Problems:</a:t>
            </a:r>
            <a:r>
              <a:rPr lang="en-US" sz="1000"/>
              <a:t> None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ln/>
        </p:spPr>
      </p:sp>
      <p:sp>
        <p:nvSpPr>
          <p:cNvPr id="111619" name="Notes Placeholder 2"/>
          <p:cNvSpPr>
            <a:spLocks noGrp="1"/>
          </p:cNvSpPr>
          <p:nvPr>
            <p:ph type="body" idx="1"/>
          </p:nvPr>
        </p:nvSpPr>
        <p:spPr>
          <a:noFill/>
          <a:ln/>
        </p:spPr>
        <p:txBody>
          <a:bodyPr/>
          <a:lstStyle/>
          <a:p>
            <a:r>
              <a:rPr lang="en-US" sz="1000" b="1" dirty="0"/>
              <a:t>Key Message:</a:t>
            </a:r>
            <a:r>
              <a:rPr lang="en-US" sz="1000" dirty="0"/>
              <a:t> Introduce types of traffic analysis tools</a:t>
            </a:r>
          </a:p>
          <a:p>
            <a:r>
              <a:rPr lang="en-US" sz="1000" b="1" dirty="0"/>
              <a:t>Time:</a:t>
            </a:r>
            <a:r>
              <a:rPr lang="en-US" sz="1000" dirty="0"/>
              <a:t> 1 min</a:t>
            </a:r>
          </a:p>
          <a:p>
            <a:r>
              <a:rPr lang="en-US" sz="1000" b="1" dirty="0"/>
              <a:t>Builds:</a:t>
            </a:r>
            <a:r>
              <a:rPr lang="en-US" sz="1000" dirty="0"/>
              <a:t> None</a:t>
            </a:r>
          </a:p>
          <a:p>
            <a:r>
              <a:rPr lang="en-US" sz="1000" b="1" dirty="0"/>
              <a:t>Additional Info:</a:t>
            </a:r>
            <a:r>
              <a:rPr lang="en-US" sz="1000" dirty="0"/>
              <a:t> "</a:t>
            </a:r>
            <a:r>
              <a:rPr lang="en-US" sz="1000" dirty="0">
                <a:hlinkClick r:id="rId3"/>
              </a:rPr>
              <a:t>Traffic analysis tools</a:t>
            </a:r>
            <a:r>
              <a:rPr lang="en-US" sz="1000" dirty="0"/>
              <a:t>" is a collective term used to describe a variety of software-based analytical procedures and methodologies that support different aspects of traffic and transportation analyses. Traffic analysis tools include methodologies such as sketch-planning, travel demand modeling, traffic signal optimization, and traffic simulation.</a:t>
            </a:r>
          </a:p>
          <a:p>
            <a:r>
              <a:rPr lang="en-US" sz="1000" b="1" dirty="0"/>
              <a:t>Questions/Interactivity:</a:t>
            </a:r>
            <a:r>
              <a:rPr lang="en-US" sz="1000" dirty="0"/>
              <a:t> Ask for any other examples.</a:t>
            </a:r>
          </a:p>
          <a:p>
            <a:r>
              <a:rPr lang="en-US" sz="1000" b="1" dirty="0"/>
              <a:t>Possible Problems:</a:t>
            </a:r>
            <a:r>
              <a:rPr lang="en-US" sz="1000" dirty="0"/>
              <a:t> Intro slide. Avoid giving details here.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a:ln/>
        </p:spPr>
      </p:sp>
      <p:sp>
        <p:nvSpPr>
          <p:cNvPr id="112643" name="Notes Placeholder 2"/>
          <p:cNvSpPr>
            <a:spLocks noGrp="1"/>
          </p:cNvSpPr>
          <p:nvPr>
            <p:ph type="body" idx="1"/>
          </p:nvPr>
        </p:nvSpPr>
        <p:spPr>
          <a:noFill/>
          <a:ln/>
        </p:spPr>
        <p:txBody>
          <a:bodyPr/>
          <a:lstStyle/>
          <a:p>
            <a:r>
              <a:rPr lang="en-US" sz="1000" b="1" dirty="0"/>
              <a:t>Key Message:</a:t>
            </a:r>
            <a:r>
              <a:rPr lang="en-US" sz="1000" dirty="0"/>
              <a:t> Introduce sketch-planning tools</a:t>
            </a:r>
          </a:p>
          <a:p>
            <a:r>
              <a:rPr lang="en-US" sz="1000" b="1" dirty="0"/>
              <a:t>Time:</a:t>
            </a:r>
            <a:r>
              <a:rPr lang="en-US" sz="1000" dirty="0"/>
              <a:t> 1-2 min</a:t>
            </a:r>
          </a:p>
          <a:p>
            <a:r>
              <a:rPr lang="en-US" sz="1000" b="1" dirty="0"/>
              <a:t>Builds:</a:t>
            </a:r>
            <a:r>
              <a:rPr lang="en-US" sz="1000" dirty="0"/>
              <a:t> None</a:t>
            </a:r>
          </a:p>
          <a:p>
            <a:r>
              <a:rPr lang="en-US" sz="1000" b="1" dirty="0"/>
              <a:t>Additional Info:</a:t>
            </a:r>
            <a:r>
              <a:rPr lang="en-US" sz="1000" dirty="0"/>
              <a:t> These tools produce general order-of-magnitude estimates of travel demand and traffic operations in response to transportation improvements. They allow for evaluation of specific projects or alternatives without conducting an in-depth engineering analysis. Sketch-planning tools perform some or all of the functions of other analysis tool types using simplified analyses techniques and highly aggregate data. Such techniques are primarily used to prepare preliminary materials and budgets and are not considered a substitute for the detailed engineering analysis often needed later in the project design and implementation process. Sketch-planning approaches are typically the simplest and least costly of traffic analysis techniques, and are usually limited in scope, analytical robustness, and presentation capabilities. Examples of sketch-planning tools include </a:t>
            </a:r>
            <a:r>
              <a:rPr lang="en-US" sz="1000" dirty="0" err="1"/>
              <a:t>QuickZone</a:t>
            </a:r>
            <a:r>
              <a:rPr lang="en-US" sz="1000" dirty="0"/>
              <a:t>, Surface Transportation Efficiency Analysis Model (STEAM), and ITS Deployment Analysis System (</a:t>
            </a:r>
            <a:r>
              <a:rPr lang="en-US" sz="1000" dirty="0" err="1"/>
              <a:t>IDAS</a:t>
            </a:r>
            <a:r>
              <a:rPr lang="en-US" sz="1000" dirty="0"/>
              <a:t>). </a:t>
            </a:r>
          </a:p>
          <a:p>
            <a:r>
              <a:rPr lang="en-US" sz="1000" b="1" dirty="0"/>
              <a:t>Questions/Interactivity:</a:t>
            </a:r>
            <a:r>
              <a:rPr lang="en-US" sz="1000" dirty="0"/>
              <a:t> Ask for any other examples.</a:t>
            </a:r>
          </a:p>
          <a:p>
            <a:r>
              <a:rPr lang="en-US" sz="1000" b="1" dirty="0"/>
              <a:t>Possible Problems:</a:t>
            </a:r>
            <a:r>
              <a:rPr lang="en-US" sz="1000" dirty="0"/>
              <a:t> None</a:t>
            </a:r>
          </a:p>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a:xfrm>
            <a:off x="685800" y="4343400"/>
            <a:ext cx="5562600" cy="4419600"/>
          </a:xfrm>
        </p:spPr>
        <p:txBody>
          <a:bodyPr>
            <a:normAutofit fontScale="70000" lnSpcReduction="20000"/>
          </a:bodyPr>
          <a:lstStyle/>
          <a:p>
            <a:pPr>
              <a:defRPr/>
            </a:pPr>
            <a:r>
              <a:rPr lang="en-US" sz="1100" b="1" dirty="0"/>
              <a:t>Key Message:</a:t>
            </a:r>
            <a:r>
              <a:rPr lang="en-US" sz="1100" dirty="0"/>
              <a:t> Introduce sketch-planning tools</a:t>
            </a:r>
          </a:p>
          <a:p>
            <a:pPr>
              <a:defRPr/>
            </a:pPr>
            <a:r>
              <a:rPr lang="en-US" sz="1100" b="1" dirty="0"/>
              <a:t>Time:</a:t>
            </a:r>
            <a:r>
              <a:rPr lang="en-US" sz="1100" dirty="0"/>
              <a:t> 1-2 min</a:t>
            </a:r>
          </a:p>
          <a:p>
            <a:pPr>
              <a:defRPr/>
            </a:pPr>
            <a:r>
              <a:rPr lang="en-US" sz="1100" b="1" dirty="0"/>
              <a:t>Builds:</a:t>
            </a:r>
            <a:r>
              <a:rPr lang="en-US" sz="1100" dirty="0"/>
              <a:t> None</a:t>
            </a:r>
          </a:p>
          <a:p>
            <a:pPr>
              <a:defRPr/>
            </a:pPr>
            <a:r>
              <a:rPr lang="en-US" sz="1100" b="1" dirty="0"/>
              <a:t>Suggested Comments:</a:t>
            </a:r>
            <a:r>
              <a:rPr lang="en-US" sz="1100" dirty="0"/>
              <a:t> Sketch-planning tools vary in complexity from analyzing only individual roadway segments to network-based analyses. Often, sketch-planning tools will be based upon simple queuing techniques or volume-to-capacity relationships from the Highway Capacity Manual. Although work zone specific sketch-planning tools have been available for many years, as a whole they continue to evolve and become more sophisticated in terms of features, use and outputs. The strength of sketch-planning tools rests upon their relative ease of use and ability to conduct a rapid analysis. Typically, a sketch-planning tool will require fewer resources and less staff training to deploy than a mesoscopic or microscopic simulation model since they are simpler in terms of data requirements, calibration, and interpretation of the results. Regarding work zones, an analysis using a sketch-planning tool is normally quite rapid including both the input of the data and the model run time. This is important in cases where a decision needs to be made quickly. </a:t>
            </a:r>
          </a:p>
          <a:p>
            <a:pPr>
              <a:defRPr/>
            </a:pPr>
            <a:r>
              <a:rPr lang="en-US" sz="1100" b="1" dirty="0"/>
              <a:t>Questions/Interactivity:</a:t>
            </a:r>
            <a:r>
              <a:rPr lang="en-US" sz="1100" dirty="0"/>
              <a:t> Ask for any other examples.</a:t>
            </a:r>
          </a:p>
          <a:p>
            <a:pPr>
              <a:defRPr/>
            </a:pPr>
            <a:r>
              <a:rPr lang="en-US" sz="1100" b="1" dirty="0"/>
              <a:t>Possible Problems:</a:t>
            </a:r>
            <a:r>
              <a:rPr lang="en-US" sz="1100" dirty="0"/>
              <a:t> May not want to mention specific examples here. Wait until the specific tools are discussed.</a:t>
            </a:r>
            <a:endParaRPr lang="en-US" sz="1100" b="1" dirty="0"/>
          </a:p>
          <a:p>
            <a:pPr>
              <a:defRPr/>
            </a:pPr>
            <a:r>
              <a:rPr lang="en-US" sz="1100" b="1" dirty="0"/>
              <a:t>Examples of Sketch-Planning Planning Tools:</a:t>
            </a:r>
          </a:p>
          <a:p>
            <a:pPr>
              <a:defRPr/>
            </a:pPr>
            <a:r>
              <a:rPr lang="en-US" sz="1100" b="1" dirty="0"/>
              <a:t> </a:t>
            </a:r>
            <a:r>
              <a:rPr lang="en-US" sz="1100" dirty="0"/>
              <a:t>Better Decisions: </a:t>
            </a:r>
            <a:r>
              <a:rPr lang="en-US" sz="1100" dirty="0">
                <a:hlinkClick r:id="rId3"/>
              </a:rPr>
              <a:t>http://mctrans.ce.ufl.edu/store/description.asp?itemID=165</a:t>
            </a:r>
            <a:endParaRPr lang="en-US" sz="1100" dirty="0"/>
          </a:p>
          <a:p>
            <a:pPr>
              <a:defRPr/>
            </a:pPr>
            <a:r>
              <a:rPr lang="en-US" sz="1100" dirty="0"/>
              <a:t>HDM (Highway Design and Management): </a:t>
            </a:r>
            <a:r>
              <a:rPr lang="en-US" sz="1100" dirty="0">
                <a:hlinkClick r:id="rId4"/>
              </a:rPr>
              <a:t>http://hdm4.piarc.org/</a:t>
            </a:r>
            <a:endParaRPr lang="en-US" sz="1100" dirty="0"/>
          </a:p>
          <a:p>
            <a:pPr>
              <a:defRPr/>
            </a:pPr>
            <a:r>
              <a:rPr lang="en-US" sz="1100" dirty="0"/>
              <a:t>IDAS (ITS Deployment Analysis System): </a:t>
            </a:r>
            <a:r>
              <a:rPr lang="en-US" sz="1100" dirty="0">
                <a:hlinkClick r:id="rId5"/>
              </a:rPr>
              <a:t>http://idas.camsys.com/</a:t>
            </a:r>
            <a:endParaRPr lang="en-US" sz="1100" dirty="0"/>
          </a:p>
          <a:p>
            <a:pPr>
              <a:defRPr/>
            </a:pPr>
            <a:r>
              <a:rPr lang="en-US" sz="1100" dirty="0"/>
              <a:t>IMPACTS: </a:t>
            </a:r>
            <a:r>
              <a:rPr lang="en-US" sz="1100" dirty="0">
                <a:hlinkClick r:id="rId6"/>
              </a:rPr>
              <a:t>http://www.fhwa.dot.gov/steam/impacts.htm</a:t>
            </a:r>
            <a:endParaRPr lang="en-US" sz="1100" dirty="0"/>
          </a:p>
          <a:p>
            <a:pPr>
              <a:defRPr/>
            </a:pPr>
            <a:r>
              <a:rPr lang="en-US" sz="1100" dirty="0"/>
              <a:t>MicroBENCOST: </a:t>
            </a:r>
            <a:r>
              <a:rPr lang="en-US" sz="1100" dirty="0">
                <a:hlinkClick r:id="rId7"/>
              </a:rPr>
              <a:t>http://mctrans.ce.ufl.edu/store/description.asp?itemID=166</a:t>
            </a:r>
            <a:endParaRPr lang="en-US" sz="1100" dirty="0"/>
          </a:p>
          <a:p>
            <a:pPr>
              <a:defRPr/>
            </a:pPr>
            <a:r>
              <a:rPr lang="en-US" sz="1100" dirty="0"/>
              <a:t>QuickZone: </a:t>
            </a:r>
            <a:r>
              <a:rPr lang="en-US" sz="1100" dirty="0">
                <a:hlinkClick r:id="rId8"/>
              </a:rPr>
              <a:t>http://www.tfhrc.gov/its/quickzon.htm</a:t>
            </a:r>
            <a:endParaRPr lang="en-US" sz="1100" dirty="0"/>
          </a:p>
          <a:p>
            <a:pPr>
              <a:defRPr/>
            </a:pPr>
            <a:r>
              <a:rPr lang="en-US" sz="1100" dirty="0"/>
              <a:t>SCRITS (Screening for ITS): </a:t>
            </a:r>
            <a:r>
              <a:rPr lang="en-US" sz="1100" dirty="0">
                <a:hlinkClick r:id="rId9"/>
              </a:rPr>
              <a:t>http://www.fhwa.dot.gov/steam/scrits.htm</a:t>
            </a:r>
            <a:endParaRPr lang="en-US" sz="1100" dirty="0"/>
          </a:p>
          <a:p>
            <a:pPr>
              <a:defRPr/>
            </a:pPr>
            <a:r>
              <a:rPr lang="en-US" sz="1100" dirty="0"/>
              <a:t>Sketch Methods: http://plan2op.fhwa.dot.gov/toolbox/toolbox.htm</a:t>
            </a:r>
          </a:p>
          <a:p>
            <a:pPr>
              <a:defRPr/>
            </a:pPr>
            <a:r>
              <a:rPr lang="en-US" sz="1100" dirty="0"/>
              <a:t>SMITE (Spreadsheet Model for Induced Travel Estimation): </a:t>
            </a:r>
            <a:r>
              <a:rPr lang="en-US" sz="1100" dirty="0">
                <a:hlinkClick r:id="rId10"/>
              </a:rPr>
              <a:t>http://www.fhwa.dot.gov/steam/smite.htm</a:t>
            </a:r>
            <a:endParaRPr lang="en-US" sz="1100" dirty="0"/>
          </a:p>
          <a:p>
            <a:pPr>
              <a:defRPr/>
            </a:pPr>
            <a:r>
              <a:rPr lang="en-US" sz="1100" dirty="0"/>
              <a:t>SPASM (Sketch-Planning Analysis Spreadsheet Model): </a:t>
            </a:r>
            <a:r>
              <a:rPr lang="en-US" sz="1100" dirty="0">
                <a:hlinkClick r:id="rId11"/>
              </a:rPr>
              <a:t>http://www.fhwa.dot.gov/steam/spasm.htm</a:t>
            </a:r>
            <a:endParaRPr lang="en-US" sz="1100" dirty="0"/>
          </a:p>
          <a:p>
            <a:pPr>
              <a:defRPr/>
            </a:pPr>
            <a:r>
              <a:rPr lang="en-US" sz="1100" dirty="0"/>
              <a:t>STEAM (Surface Transportation Efficiency Analysis Model): </a:t>
            </a:r>
            <a:r>
              <a:rPr lang="en-US" sz="1100" dirty="0">
                <a:hlinkClick r:id="rId12"/>
              </a:rPr>
              <a:t>http://www.fhwa.dot.gov/steam/index.htm</a:t>
            </a:r>
            <a:endParaRPr lang="en-US" sz="1100" dirty="0"/>
          </a:p>
          <a:p>
            <a:pPr>
              <a:defRPr/>
            </a:pPr>
            <a:r>
              <a:rPr lang="en-US" sz="1100" dirty="0"/>
              <a:t>TEAPAC (Traffic Engineering Applications Package)/SITE: </a:t>
            </a:r>
            <a:r>
              <a:rPr lang="en-US" sz="1100" dirty="0">
                <a:hlinkClick r:id="rId13"/>
              </a:rPr>
              <a:t>http://www.strongconcepts.com/Products.htm</a:t>
            </a:r>
            <a:endParaRPr lang="en-US" sz="1100" dirty="0"/>
          </a:p>
          <a:p>
            <a:pPr>
              <a:defRPr/>
            </a:pPr>
            <a:r>
              <a:rPr lang="en-US" sz="1100" dirty="0"/>
              <a:t>TrafikPlan: </a:t>
            </a:r>
            <a:r>
              <a:rPr lang="en-US" sz="1100" dirty="0">
                <a:hlinkClick r:id="rId14"/>
              </a:rPr>
              <a:t>http://mctrans.ce.ufl.edu/store/description.asp?itemID=162</a:t>
            </a:r>
            <a:endParaRPr lang="en-US" sz="1100" dirty="0"/>
          </a:p>
          <a:p>
            <a:pPr>
              <a:defRPr/>
            </a:pPr>
            <a:r>
              <a:rPr lang="en-US" sz="1100" dirty="0"/>
              <a:t>TransDec (Transportation Decision): </a:t>
            </a:r>
            <a:r>
              <a:rPr lang="en-US" sz="1100" dirty="0">
                <a:hlinkClick r:id="rId15"/>
              </a:rPr>
              <a:t>http://tti.tamu.edu/researcher/v34n3/transdec.stm</a:t>
            </a:r>
            <a:endParaRPr lang="en-US" sz="1100" dirty="0"/>
          </a:p>
          <a:p>
            <a:pPr>
              <a:defRPr/>
            </a:pPr>
            <a:r>
              <a:rPr lang="en-US" sz="1100" dirty="0"/>
              <a:t>Trip Generation: </a:t>
            </a:r>
            <a:r>
              <a:rPr lang="en-US" sz="1100" dirty="0">
                <a:hlinkClick r:id="rId16"/>
              </a:rPr>
              <a:t>http://mctrans.ce.ufl.edu/store/description.asp?itemID=179</a:t>
            </a:r>
            <a:endParaRPr lang="en-US" sz="1100" dirty="0"/>
          </a:p>
          <a:p>
            <a:pPr>
              <a:defRPr/>
            </a:pPr>
            <a:r>
              <a:rPr lang="en-US" sz="1100" dirty="0"/>
              <a:t>Turbo Architecture: </a:t>
            </a:r>
            <a:r>
              <a:rPr lang="en-US" sz="1100" dirty="0">
                <a:hlinkClick r:id="rId17"/>
              </a:rPr>
              <a:t>http://itsarch.iteris.com/itsarch/html/turbo/turbooverview.htm</a:t>
            </a:r>
            <a:endParaRPr lang="en-US" sz="1100" dirty="0"/>
          </a:p>
          <a:p>
            <a:pPr>
              <a:defRPr/>
            </a:pPr>
            <a:endParaRPr lang="en-US" dirty="0"/>
          </a:p>
          <a:p>
            <a:pPr>
              <a:defRPr/>
            </a:pP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a:xfrm>
            <a:off x="1143000" y="457200"/>
            <a:ext cx="4572000" cy="3429000"/>
          </a:xfrm>
          <a:ln/>
        </p:spPr>
      </p:sp>
      <p:sp>
        <p:nvSpPr>
          <p:cNvPr id="114691" name="Notes Placeholder 2"/>
          <p:cNvSpPr>
            <a:spLocks noGrp="1"/>
          </p:cNvSpPr>
          <p:nvPr>
            <p:ph type="body" idx="1"/>
          </p:nvPr>
        </p:nvSpPr>
        <p:spPr>
          <a:xfrm>
            <a:off x="381000" y="4038600"/>
            <a:ext cx="6096000" cy="4114800"/>
          </a:xfrm>
          <a:noFill/>
          <a:ln/>
        </p:spPr>
        <p:txBody>
          <a:bodyPr/>
          <a:lstStyle/>
          <a:p>
            <a:r>
              <a:rPr lang="en-US" sz="900" b="1"/>
              <a:t>Key Message:</a:t>
            </a:r>
            <a:r>
              <a:rPr lang="en-US" sz="900"/>
              <a:t> Introduce travel demand models</a:t>
            </a:r>
          </a:p>
          <a:p>
            <a:r>
              <a:rPr lang="en-US" sz="900" b="1"/>
              <a:t>Time:</a:t>
            </a:r>
            <a:r>
              <a:rPr lang="en-US" sz="900"/>
              <a:t> 1-2 min</a:t>
            </a:r>
          </a:p>
          <a:p>
            <a:r>
              <a:rPr lang="en-US" sz="900" b="1"/>
              <a:t>Builds:</a:t>
            </a:r>
            <a:r>
              <a:rPr lang="en-US" sz="900"/>
              <a:t> None</a:t>
            </a:r>
          </a:p>
          <a:p>
            <a:r>
              <a:rPr lang="en-US" sz="900" b="1"/>
              <a:t>Additional Info:</a:t>
            </a:r>
            <a:r>
              <a:rPr lang="en-US" sz="900"/>
              <a:t> </a:t>
            </a:r>
            <a:r>
              <a:rPr lang="en-US" sz="900" b="1"/>
              <a:t>Travel demand models</a:t>
            </a:r>
            <a:r>
              <a:rPr lang="en-US" sz="900"/>
              <a:t> – Travel demand models have specific analytical capabilities, such as the prediction of travel demand and the consideration of destination choice, mode choice, time-of-day travel choice, and route choice, as well as the representation of traffic flow in the highway network. These are mathematical models that forecast future travel demand based on current conditions, and future projections of household and employment characteristics. Travel demand models were originally developed to determine the benefits and impacts of major highway improvements in metropolitan areas. Travel demand models are suited for static analyses and are not capable of dynamic traffic analysis (i.e., time-varying analyses). Therefore, they have only limited capabilities to evaluate ITS/operational strategies and operational characteristics such as speed, delay, and queuing. Examples of travel demand models include TransCAD, Cube, Quick Response System (QRS) model, </a:t>
            </a:r>
            <a:r>
              <a:rPr lang="en-US" sz="900" b="1"/>
              <a:t>É</a:t>
            </a:r>
            <a:r>
              <a:rPr lang="en-US" sz="900"/>
              <a:t>quilibre </a:t>
            </a:r>
            <a:r>
              <a:rPr lang="en-US" sz="900" b="1"/>
              <a:t>M</a:t>
            </a:r>
            <a:r>
              <a:rPr lang="en-US" sz="900"/>
              <a:t>ultimodal, </a:t>
            </a:r>
            <a:r>
              <a:rPr lang="en-US" sz="900" b="1"/>
              <a:t>M</a:t>
            </a:r>
            <a:r>
              <a:rPr lang="en-US" sz="900"/>
              <a:t>ultimodal </a:t>
            </a:r>
            <a:r>
              <a:rPr lang="en-US" sz="900" b="1"/>
              <a:t>E</a:t>
            </a:r>
            <a:r>
              <a:rPr lang="en-US" sz="900"/>
              <a:t>quilibrium 2 (EMME2), IDAS, and VISUM. Travel demand models are traditionally thought of as the large regional planning models used by Regional Planning Commissions and Metropolitan Planning Organizations throughout the U.S. and were originally developed to determine the benefits and impact of major highway improvements in metropolitan areas.  To this end, a distinguishing feature of travel demand models is their geographic coverage. Generally speaking, travel demand models include an entire metropolitan area: a city, its suburbs, and the adjacent counties as required by law or need. The basic goal of these models is to forecast long-term future travel demand based on current conditions and projections of future household and employment characteristics. </a:t>
            </a:r>
          </a:p>
          <a:p>
            <a:r>
              <a:rPr lang="en-US" sz="900" b="1"/>
              <a:t>Questions/Interactivity:</a:t>
            </a:r>
            <a:r>
              <a:rPr lang="en-US" sz="900"/>
              <a:t> Ask for any other examples.</a:t>
            </a:r>
          </a:p>
          <a:p>
            <a:r>
              <a:rPr lang="en-US" sz="900" b="1"/>
              <a:t>Possible Problems:</a:t>
            </a:r>
            <a:r>
              <a:rPr lang="en-US" sz="900"/>
              <a:t> Avoid discussing specific tools here.</a:t>
            </a:r>
          </a:p>
          <a:p>
            <a:r>
              <a:rPr lang="en-US" sz="900" b="1"/>
              <a:t>Examples of Travel Demand Models:</a:t>
            </a:r>
          </a:p>
          <a:p>
            <a:r>
              <a:rPr lang="en-US" sz="900"/>
              <a:t>b-Node Model: </a:t>
            </a:r>
            <a:r>
              <a:rPr lang="en-US" sz="900">
                <a:hlinkClick r:id="rId3"/>
              </a:rPr>
              <a:t>http://mctrans.ce.ufl.edu/store/description.asp?itemID=482</a:t>
            </a:r>
            <a:r>
              <a:rPr lang="en-US" sz="900"/>
              <a:t>, CUBE/MINUTP: </a:t>
            </a:r>
            <a:r>
              <a:rPr lang="en-US" sz="900">
                <a:hlinkClick r:id="rId4"/>
              </a:rPr>
              <a:t>http://www.citilabs.com/minutp/index.html</a:t>
            </a:r>
            <a:r>
              <a:rPr lang="en-US" sz="900"/>
              <a:t>, CUBE/TP+/Viper: </a:t>
            </a:r>
            <a:r>
              <a:rPr lang="en-US" sz="900">
                <a:hlinkClick r:id="rId5"/>
              </a:rPr>
              <a:t>http://www.citilabs.com/viper/index.html</a:t>
            </a:r>
            <a:r>
              <a:rPr lang="en-US" sz="900"/>
              <a:t>, CUBE/TRANPLAN (Transportation Planning): </a:t>
            </a:r>
            <a:r>
              <a:rPr lang="en-US" sz="900">
                <a:hlinkClick r:id="rId6"/>
              </a:rPr>
              <a:t>http://www.citilabs.com/tranplan/index.html</a:t>
            </a:r>
            <a:endParaRPr lang="en-US" sz="900"/>
          </a:p>
          <a:p>
            <a:r>
              <a:rPr lang="en-US" sz="900"/>
              <a:t>CUBE/TRIPS (Transport Improvement Planning System): </a:t>
            </a:r>
            <a:r>
              <a:rPr lang="en-US" sz="900">
                <a:hlinkClick r:id="rId7"/>
              </a:rPr>
              <a:t>http://citilabs.com/trips/index.html</a:t>
            </a:r>
            <a:r>
              <a:rPr lang="en-US" sz="900"/>
              <a:t>, EMME/2™: </a:t>
            </a:r>
            <a:r>
              <a:rPr lang="en-US" sz="900">
                <a:hlinkClick r:id="rId8"/>
              </a:rPr>
              <a:t>http://www.inro.ca/products/e2_products.html</a:t>
            </a:r>
            <a:r>
              <a:rPr lang="en-US" sz="900"/>
              <a:t>, IDAS: </a:t>
            </a:r>
            <a:r>
              <a:rPr lang="en-US" sz="900">
                <a:hlinkClick r:id="rId9"/>
              </a:rPr>
              <a:t>http://idas.camsys.com/</a:t>
            </a:r>
            <a:r>
              <a:rPr lang="en-US" sz="900"/>
              <a:t>, MicroTRIMS: </a:t>
            </a:r>
            <a:r>
              <a:rPr lang="en-US" sz="900">
                <a:hlinkClick r:id="rId10"/>
              </a:rPr>
              <a:t>http://mctrans.ce.ufl.edu/store/description.asp?itemID=483</a:t>
            </a:r>
            <a:r>
              <a:rPr lang="en-US" sz="900"/>
              <a:t>, QRS II (Quick Response System II): </a:t>
            </a:r>
            <a:r>
              <a:rPr lang="en-US" sz="900">
                <a:hlinkClick r:id="rId11"/>
              </a:rPr>
              <a:t>http://my.execpc.com/~ajh/index.html</a:t>
            </a:r>
            <a:r>
              <a:rPr lang="en-US" sz="900"/>
              <a:t>, SATURN (Simulation and Assignment of Traffic to Urban Road Network): </a:t>
            </a:r>
            <a:r>
              <a:rPr lang="en-US" sz="900">
                <a:hlinkClick r:id="rId12"/>
              </a:rPr>
              <a:t>http://mctrans.ce.ufl.edu/store/description.asp?itemID=157</a:t>
            </a:r>
            <a:r>
              <a:rPr lang="en-US" sz="900"/>
              <a:t>, TModel: </a:t>
            </a:r>
            <a:r>
              <a:rPr lang="en-US" sz="900">
                <a:hlinkClick r:id="rId13"/>
              </a:rPr>
              <a:t>http://www.tmodel.com</a:t>
            </a:r>
            <a:r>
              <a:rPr lang="en-US" sz="900"/>
              <a:t>, TransCAD</a:t>
            </a:r>
            <a:r>
              <a:rPr lang="en-US" sz="900" baseline="30000"/>
              <a:t>®</a:t>
            </a:r>
            <a:r>
              <a:rPr lang="en-US" sz="900"/>
              <a:t>: </a:t>
            </a:r>
            <a:r>
              <a:rPr lang="en-US" sz="900">
                <a:hlinkClick r:id="rId14"/>
              </a:rPr>
              <a:t>http://www.caliper.com/tcovu.htm</a:t>
            </a:r>
            <a:r>
              <a:rPr lang="en-US" sz="900"/>
              <a:t>, TRANSIMS (Transportation Analysis Simulation System): </a:t>
            </a:r>
            <a:r>
              <a:rPr lang="en-US" sz="900">
                <a:hlinkClick r:id="rId15"/>
              </a:rPr>
              <a:t>http://tmip.tamu.edu/transims/</a:t>
            </a:r>
            <a:endParaRPr lang="en-US" sz="900"/>
          </a:p>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a:ln/>
        </p:spPr>
      </p:sp>
      <p:sp>
        <p:nvSpPr>
          <p:cNvPr id="115715" name="Notes Placeholder 2"/>
          <p:cNvSpPr>
            <a:spLocks noGrp="1"/>
          </p:cNvSpPr>
          <p:nvPr>
            <p:ph type="body" idx="1"/>
          </p:nvPr>
        </p:nvSpPr>
        <p:spPr>
          <a:xfrm>
            <a:off x="533400" y="4343400"/>
            <a:ext cx="5867400" cy="4114800"/>
          </a:xfrm>
          <a:noFill/>
          <a:ln/>
        </p:spPr>
        <p:txBody>
          <a:bodyPr/>
          <a:lstStyle/>
          <a:p>
            <a:r>
              <a:rPr lang="en-US" sz="1000" b="1"/>
              <a:t>Key Message:</a:t>
            </a:r>
            <a:r>
              <a:rPr lang="en-US" sz="1000"/>
              <a:t> Introduce travel demand models</a:t>
            </a:r>
          </a:p>
          <a:p>
            <a:r>
              <a:rPr lang="en-US" sz="1000" b="1"/>
              <a:t>Time:</a:t>
            </a:r>
            <a:r>
              <a:rPr lang="en-US" sz="1000"/>
              <a:t> 1-2 min</a:t>
            </a:r>
          </a:p>
          <a:p>
            <a:r>
              <a:rPr lang="en-US" sz="1000" b="1"/>
              <a:t>Builds:</a:t>
            </a:r>
            <a:r>
              <a:rPr lang="en-US" sz="1000"/>
              <a:t> None</a:t>
            </a:r>
          </a:p>
          <a:p>
            <a:r>
              <a:rPr lang="en-US" sz="1000" b="1"/>
              <a:t>Suggested Comments:</a:t>
            </a:r>
            <a:r>
              <a:rPr lang="en-US" sz="1000"/>
              <a:t> For work zone analysis, one strength offered by travel demand models is their ability to predict area-wide traffic redistribution.  For example, if an agency is considering closing an important urban freeway-to-freeway interchange for several months while it is rebuilt, a travel demand model could help evaluate the overall changes in total daily traffic volumes on various roadways throughout the region. However, travel demand models have limited capabilities to accurately estimate changes in operational characteristics (such as speed, delay, and queuing) resulting from the implementation of operational strategies and changes (including the effects associated with roadwork construction). Because these models are prepared at a broad regional scale, they may lack accurate intersection turn volumes, so they may not be appropriate for detailed operational studies. They may model only one or two time periods (such as the AM peak hour or the daily average), which may not be sufficient for analyzing time-specific work zone traffic management strategies. Some travel demand models contain only the total traffic volume on each link (combining the traffic volume from both travel directions).  If this is the case, it may be difficult to adapt the model for analyzing routes or time periods that have unequal directional flows.  For example, if the modeled volumes represent the Annual Average Daily Traffic, extensive re-working of the model may be required if the work zone analysis requires determining the directional peak hour flows into and out of a city’s central business district. Other limitations include their relative complexity and expense to build and maintain. However, these limitations must be balanced with the fact that these types of models can handle larger networks more efficiently than mesoscopic and microscopic simulation models. Another consideration is that most major metropolitan areas already have a travel demand model constructed that could be used as a foundation for developing a transportation network for another model type.</a:t>
            </a:r>
          </a:p>
          <a:p>
            <a:r>
              <a:rPr lang="en-US" sz="1000" b="1"/>
              <a:t>Additional Info: </a:t>
            </a:r>
            <a:r>
              <a:rPr lang="en-US" sz="1000"/>
              <a:t>http://www.inro.ca/en/index.php</a:t>
            </a:r>
          </a:p>
          <a:p>
            <a:r>
              <a:rPr lang="en-US" sz="1000" b="1"/>
              <a:t>Questions/Interactivity:</a:t>
            </a:r>
            <a:r>
              <a:rPr lang="en-US" sz="1000"/>
              <a:t> Ask for any other examples.</a:t>
            </a:r>
          </a:p>
          <a:p>
            <a:r>
              <a:rPr lang="en-US" sz="1000" b="1"/>
              <a:t>Possible Problems:</a:t>
            </a:r>
            <a:r>
              <a:rPr lang="en-US" sz="1000"/>
              <a:t> EMME 3 Beta is now available.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a:ln/>
        </p:spPr>
      </p:sp>
      <p:sp>
        <p:nvSpPr>
          <p:cNvPr id="116739" name="Notes Placeholder 2"/>
          <p:cNvSpPr>
            <a:spLocks noGrp="1"/>
          </p:cNvSpPr>
          <p:nvPr>
            <p:ph type="body" idx="1"/>
          </p:nvPr>
        </p:nvSpPr>
        <p:spPr>
          <a:noFill/>
          <a:ln/>
        </p:spPr>
        <p:txBody>
          <a:bodyPr/>
          <a:lstStyle/>
          <a:p>
            <a:r>
              <a:rPr lang="en-US" sz="1000" b="1" dirty="0"/>
              <a:t>Key Message:</a:t>
            </a:r>
            <a:r>
              <a:rPr lang="en-US" sz="1000" dirty="0"/>
              <a:t> Introduce analytical/deterministic models</a:t>
            </a:r>
          </a:p>
          <a:p>
            <a:r>
              <a:rPr lang="en-US" sz="1000" b="1" dirty="0"/>
              <a:t>Time:</a:t>
            </a:r>
            <a:r>
              <a:rPr lang="en-US" sz="1000" dirty="0"/>
              <a:t> 1-2 min</a:t>
            </a:r>
          </a:p>
          <a:p>
            <a:r>
              <a:rPr lang="en-US" sz="1000" b="1" dirty="0"/>
              <a:t>Builds:</a:t>
            </a:r>
            <a:r>
              <a:rPr lang="en-US" sz="1000" dirty="0"/>
              <a:t> None</a:t>
            </a:r>
          </a:p>
          <a:p>
            <a:r>
              <a:rPr lang="en-US" sz="1000" b="1" dirty="0"/>
              <a:t>Suggested Comments:</a:t>
            </a:r>
            <a:r>
              <a:rPr lang="en-US" sz="1000" dirty="0"/>
              <a:t> </a:t>
            </a:r>
            <a:r>
              <a:rPr lang="en-US" sz="1000" b="1" dirty="0"/>
              <a:t>Analytical/deterministic tools (</a:t>
            </a:r>
            <a:r>
              <a:rPr lang="en-US" sz="1000" b="1" dirty="0" err="1"/>
              <a:t>HCM</a:t>
            </a:r>
            <a:r>
              <a:rPr lang="en-US" sz="1000" b="1" dirty="0"/>
              <a:t> Based)</a:t>
            </a:r>
            <a:r>
              <a:rPr lang="en-US" sz="1000" dirty="0"/>
              <a:t> – Most analytical/deterministic tools implement the procedures of the Highway Capacity Manual (</a:t>
            </a:r>
            <a:r>
              <a:rPr lang="en-US" sz="1000" dirty="0" err="1"/>
              <a:t>HCM</a:t>
            </a:r>
            <a:r>
              <a:rPr lang="en-US" sz="1000" dirty="0"/>
              <a:t>). </a:t>
            </a:r>
            <a:r>
              <a:rPr lang="en-US" sz="1000" dirty="0" err="1"/>
              <a:t>HCM</a:t>
            </a:r>
            <a:r>
              <a:rPr lang="en-US" sz="1000" dirty="0"/>
              <a:t> procedures are closed-form, macroscopic, deterministic, and static analytical procedures that estimate capacity and performance measures to determine the level of service (e.g., density, speed, and delay). They are closed-form because they are not iterative. The practitioner inputs the data and parameters and, after a sequence of analytical steps, the </a:t>
            </a:r>
            <a:r>
              <a:rPr lang="en-US" sz="1000" dirty="0" err="1"/>
              <a:t>HCM</a:t>
            </a:r>
            <a:r>
              <a:rPr lang="en-US" sz="1000" dirty="0"/>
              <a:t> procedures produce a single answer. </a:t>
            </a:r>
          </a:p>
          <a:p>
            <a:r>
              <a:rPr lang="en-US" sz="1000" b="1" dirty="0"/>
              <a:t>Additional Info: </a:t>
            </a:r>
            <a:r>
              <a:rPr lang="en-US" sz="1000" dirty="0"/>
              <a:t>None</a:t>
            </a:r>
          </a:p>
          <a:p>
            <a:r>
              <a:rPr lang="en-US" sz="1000" b="1" dirty="0"/>
              <a:t>Questions/Interactivity:</a:t>
            </a:r>
            <a:r>
              <a:rPr lang="en-US" sz="1000" dirty="0"/>
              <a:t> Ask for any other examples.</a:t>
            </a:r>
          </a:p>
          <a:p>
            <a:r>
              <a:rPr lang="en-US" sz="1000" b="1" dirty="0"/>
              <a:t>Possible Problems:</a:t>
            </a:r>
            <a:r>
              <a:rPr lang="en-US" sz="1000" dirty="0"/>
              <a:t> None</a:t>
            </a:r>
          </a:p>
          <a:p>
            <a:r>
              <a:rPr lang="en-US" sz="1000" dirty="0"/>
              <a:t>Image Credit:  https://onlinepubs.trb.org/onlinepubs/trnews/trnews273hcm2010.pdf</a:t>
            </a:r>
          </a:p>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a:ln/>
        </p:spPr>
      </p:sp>
      <p:sp>
        <p:nvSpPr>
          <p:cNvPr id="117763" name="Notes Placeholder 2"/>
          <p:cNvSpPr>
            <a:spLocks noGrp="1"/>
          </p:cNvSpPr>
          <p:nvPr>
            <p:ph type="body" idx="1"/>
          </p:nvPr>
        </p:nvSpPr>
        <p:spPr>
          <a:noFill/>
          <a:ln/>
        </p:spPr>
        <p:txBody>
          <a:bodyPr/>
          <a:lstStyle/>
          <a:p>
            <a:r>
              <a:rPr lang="en-US" sz="1000" b="1" dirty="0"/>
              <a:t>Key Message:</a:t>
            </a:r>
            <a:r>
              <a:rPr lang="en-US" sz="1000" dirty="0"/>
              <a:t> Introduce analytical/deterministic models</a:t>
            </a:r>
          </a:p>
          <a:p>
            <a:r>
              <a:rPr lang="en-US" sz="1000" b="1" dirty="0"/>
              <a:t>Time:</a:t>
            </a:r>
            <a:r>
              <a:rPr lang="en-US" sz="1000" dirty="0"/>
              <a:t> 1-2 min</a:t>
            </a:r>
          </a:p>
          <a:p>
            <a:r>
              <a:rPr lang="en-US" sz="1000" b="1" dirty="0"/>
              <a:t>Builds:</a:t>
            </a:r>
            <a:r>
              <a:rPr lang="en-US" sz="1000" dirty="0"/>
              <a:t> None</a:t>
            </a:r>
          </a:p>
          <a:p>
            <a:r>
              <a:rPr lang="en-US" sz="1000" b="1" dirty="0"/>
              <a:t>Suggested Comments:</a:t>
            </a:r>
            <a:r>
              <a:rPr lang="en-US" sz="1000" dirty="0"/>
              <a:t> </a:t>
            </a:r>
            <a:r>
              <a:rPr lang="en-US" sz="1000" b="1" dirty="0"/>
              <a:t>Analytical/deterministic tools (HCM Based)</a:t>
            </a:r>
            <a:r>
              <a:rPr lang="en-US" sz="1000" dirty="0"/>
              <a:t> –HCM procedures are macroscopic (inputs and outputs deal with average performance during a 15-minute or a one-hour analysis period), deterministic (any given set of inputs will always yield the same answer), and static (they predict average operating conditions over a fixed time period and do not deal with transitions in operations from one state to another). As such, these tools quickly predict capacity, density, speed, delay, and queuing on a variety of transportation facilities and are validated with field data, laboratory test beds, or small-scale experiments. Analytical/deterministic tools are good for analyzing the performance of isolated or small-scale transportation facilities, but are limited in their ability to analyze network or system effects. Examples of other analytical/deterministic tools include Synchro, and the TEAPAC suite of programs.</a:t>
            </a:r>
          </a:p>
          <a:p>
            <a:r>
              <a:rPr lang="en-US" sz="1000" b="1" dirty="0"/>
              <a:t>Additional Info: </a:t>
            </a:r>
            <a:r>
              <a:rPr lang="en-US" sz="1000" dirty="0"/>
              <a:t>None</a:t>
            </a:r>
          </a:p>
          <a:p>
            <a:r>
              <a:rPr lang="en-US" sz="1000" b="1" dirty="0"/>
              <a:t>Questions/Interactivity:</a:t>
            </a:r>
            <a:r>
              <a:rPr lang="en-US" sz="1000" dirty="0"/>
              <a:t> Ask for any other examples.</a:t>
            </a:r>
          </a:p>
          <a:p>
            <a:r>
              <a:rPr lang="en-US" sz="1000" b="1" dirty="0"/>
              <a:t>Possible Problems:</a:t>
            </a:r>
            <a:r>
              <a:rPr lang="en-US" sz="1000" dirty="0"/>
              <a:t> None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800" dirty="0"/>
              <a:t>Image Credit:  https://onlinepubs.trb.org/onlinepubs/trnews/trnews273hcm2010.pdf</a:t>
            </a:r>
          </a:p>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a:ln/>
        </p:spPr>
      </p:sp>
      <p:sp>
        <p:nvSpPr>
          <p:cNvPr id="118787" name="Notes Placeholder 2"/>
          <p:cNvSpPr>
            <a:spLocks noGrp="1"/>
          </p:cNvSpPr>
          <p:nvPr>
            <p:ph type="body" idx="1"/>
          </p:nvPr>
        </p:nvSpPr>
        <p:spPr>
          <a:noFill/>
          <a:ln/>
        </p:spPr>
        <p:txBody>
          <a:bodyPr/>
          <a:lstStyle/>
          <a:p>
            <a:r>
              <a:rPr lang="en-US" sz="1000" b="1"/>
              <a:t>Key Message:</a:t>
            </a:r>
            <a:r>
              <a:rPr lang="en-US" sz="1000"/>
              <a:t> Introduce traffic signal optimization tools</a:t>
            </a:r>
          </a:p>
          <a:p>
            <a:r>
              <a:rPr lang="en-US" sz="1000" b="1"/>
              <a:t>Time:</a:t>
            </a:r>
            <a:r>
              <a:rPr lang="en-US" sz="1000"/>
              <a:t> 1-2 min</a:t>
            </a:r>
          </a:p>
          <a:p>
            <a:r>
              <a:rPr lang="en-US" sz="1000" b="1"/>
              <a:t>Builds:</a:t>
            </a:r>
            <a:r>
              <a:rPr lang="en-US" sz="1000"/>
              <a:t> None</a:t>
            </a:r>
          </a:p>
          <a:p>
            <a:r>
              <a:rPr lang="en-US" sz="1000" b="1"/>
              <a:t>Suggested Comments:</a:t>
            </a:r>
            <a:r>
              <a:rPr lang="en-US" sz="1000"/>
              <a:t> Traffic signal optimization tools are used to develop signal timing plans for isolated signal intersections, signalized arterial corridors and signal networks. The FHWA Traffic Analysis Toolbox indicates many of the available traffic signal optimization tools as including the ability to conduct capacity calculations, cycle length, splits optimizations, and coordination/offset plans (</a:t>
            </a:r>
            <a:r>
              <a:rPr lang="en-US" sz="1000" i="1"/>
              <a:t>5</a:t>
            </a:r>
            <a:r>
              <a:rPr lang="en-US" sz="1000"/>
              <a:t>). With respect to work zones, traffic signal optimization tools are useful when developing a signal plan for a temporary traffic signal or analyzing signal plans when a detour route is routed to an existing signalized arterial roadway. The primary limitation of these tools is their single focus. Traffic signal optimization tools are typically used to provide supplementary analysis when analyzing the overall mobility impacts of a work zone. </a:t>
            </a:r>
          </a:p>
          <a:p>
            <a:r>
              <a:rPr lang="en-US" sz="1000"/>
              <a:t>Traffic signal optimization tools are similar to analytical/deterministic tools, and are largely based on HCM procedures. However, traffic signal optimization tools are primarily designed to develop optimal signal phasings and timing plans for isolated signal intersections, arterial streets, or signal networks. Some optimization tools can also be used for optimizing ramp metering rates for freeway ramp control. The more advanced traffic signal optimization tools are capable of modeling actuated and semi-actuated traffic signals, with or without signal coordination. Examples of traffic signal optimization tools include Progression Analysis and Signal System Evaluation Routine (PASSER), Signal Operations Analysis Package (SOAP), Synchro, Traffic Network Study Tool (TRANSYT-7F), Time-Space Diagram for Windows (TSDWin), and the TEAPAC suite of programs.</a:t>
            </a:r>
          </a:p>
          <a:p>
            <a:r>
              <a:rPr lang="en-US" sz="1000" b="1"/>
              <a:t>Additional Info:</a:t>
            </a:r>
            <a:endParaRPr lang="en-US" sz="1000"/>
          </a:p>
          <a:p>
            <a:r>
              <a:rPr lang="en-US" sz="1000" b="1"/>
              <a:t>Questions/Interactivity:</a:t>
            </a:r>
            <a:r>
              <a:rPr lang="en-US" sz="1000"/>
              <a:t> Ask for any other examples.</a:t>
            </a:r>
          </a:p>
          <a:p>
            <a:r>
              <a:rPr lang="en-US" sz="1000" b="1"/>
              <a:t>Possible Problems:</a:t>
            </a:r>
            <a:r>
              <a:rPr lang="en-US" sz="1000"/>
              <a:t> None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a:noFill/>
          <a:ln/>
        </p:spPr>
        <p:txBody>
          <a:bodyPr/>
          <a:lstStyle/>
          <a:p>
            <a:r>
              <a:rPr lang="en-US" sz="1000" b="1" dirty="0"/>
              <a:t>Key Message:</a:t>
            </a:r>
            <a:r>
              <a:rPr lang="en-US" sz="1000" dirty="0"/>
              <a:t> Simulation is far more detailed and </a:t>
            </a:r>
            <a:r>
              <a:rPr lang="en-US" sz="1000" u="sng" dirty="0"/>
              <a:t>can</a:t>
            </a:r>
            <a:r>
              <a:rPr lang="en-US" sz="1000" dirty="0"/>
              <a:t> do these better than deterministic, </a:t>
            </a:r>
            <a:r>
              <a:rPr lang="en-US" sz="1000" u="sng" dirty="0"/>
              <a:t>if</a:t>
            </a:r>
            <a:r>
              <a:rPr lang="en-US" sz="1000" dirty="0"/>
              <a:t> the models are good.</a:t>
            </a:r>
          </a:p>
          <a:p>
            <a:r>
              <a:rPr lang="en-US" sz="1000" b="1" dirty="0"/>
              <a:t>Time:</a:t>
            </a:r>
            <a:r>
              <a:rPr lang="en-US" sz="1000" dirty="0"/>
              <a:t> 1 min</a:t>
            </a:r>
          </a:p>
          <a:p>
            <a:r>
              <a:rPr lang="en-US" sz="1000" b="1" dirty="0"/>
              <a:t>Builds:</a:t>
            </a:r>
            <a:r>
              <a:rPr lang="en-US" sz="1000" dirty="0"/>
              <a:t> None</a:t>
            </a:r>
          </a:p>
          <a:p>
            <a:r>
              <a:rPr lang="en-US" sz="1000" b="1" dirty="0"/>
              <a:t>Additional Info:</a:t>
            </a:r>
            <a:r>
              <a:rPr lang="en-US" sz="1000" dirty="0"/>
              <a:t> This is a review:</a:t>
            </a:r>
          </a:p>
          <a:p>
            <a:pPr>
              <a:buFontTx/>
              <a:buChar char="•"/>
            </a:pPr>
            <a:r>
              <a:rPr lang="en-US" sz="1000" dirty="0"/>
              <a:t> Simulation is clearly time-varying, which is like the real world.</a:t>
            </a:r>
          </a:p>
          <a:p>
            <a:pPr>
              <a:buFontTx/>
              <a:buChar char="•"/>
            </a:pPr>
            <a:r>
              <a:rPr lang="en-US" sz="1000" dirty="0"/>
              <a:t> Simulation is stochastic, although we’ll see later how we must make sure the stochastic effect is done properly in CORSIM.</a:t>
            </a:r>
          </a:p>
          <a:p>
            <a:pPr>
              <a:buFontTx/>
              <a:buChar char="•"/>
            </a:pPr>
            <a:r>
              <a:rPr lang="en-US" sz="1000" dirty="0"/>
              <a:t> Human performance is better emulated by these processes.</a:t>
            </a:r>
          </a:p>
          <a:p>
            <a:pPr>
              <a:buFontTx/>
              <a:buChar char="•"/>
            </a:pPr>
            <a:r>
              <a:rPr lang="en-US" sz="1000" dirty="0"/>
              <a:t> Comprehensive models permit use to analyze a wide range of geographic, geometric, infrastructure, traffic, and human behavioral conditions.</a:t>
            </a:r>
          </a:p>
          <a:p>
            <a:r>
              <a:rPr lang="en-US" sz="1000" b="1" dirty="0"/>
              <a:t>Questions/Interactivity:</a:t>
            </a:r>
            <a:r>
              <a:rPr lang="en-US" sz="1000" dirty="0"/>
              <a:t> None</a:t>
            </a:r>
          </a:p>
          <a:p>
            <a:r>
              <a:rPr lang="en-US" sz="1000" b="1" dirty="0"/>
              <a:t>Possible Problems:</a:t>
            </a:r>
            <a:r>
              <a:rPr lang="en-US" sz="1000" dirty="0"/>
              <a:t> </a:t>
            </a:r>
          </a:p>
          <a:p>
            <a:r>
              <a:rPr lang="en-US" sz="1000" b="1" dirty="0"/>
              <a:t>Source:</a:t>
            </a:r>
            <a:r>
              <a:rPr lang="en-US" sz="1000" dirty="0"/>
              <a:t> None</a:t>
            </a:r>
          </a:p>
          <a:p>
            <a:r>
              <a:rPr lang="en-US" sz="1000" b="1" dirty="0"/>
              <a:t>Reference:</a:t>
            </a:r>
            <a:r>
              <a:rPr lang="en-US" sz="1000" dirty="0"/>
              <a:t> None</a:t>
            </a:r>
          </a:p>
          <a:p>
            <a:r>
              <a:rPr lang="en-US" dirty="0"/>
              <a:t>Image Credit: Caltrans/CA4PRS software tool</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a:xfrm>
            <a:off x="304800" y="4267200"/>
            <a:ext cx="6248400" cy="4800600"/>
          </a:xfrm>
        </p:spPr>
        <p:txBody>
          <a:bodyPr>
            <a:normAutofit fontScale="62500" lnSpcReduction="20000"/>
          </a:bodyPr>
          <a:lstStyle/>
          <a:p>
            <a:pPr eaLnBrk="1" hangingPunct="1">
              <a:defRPr/>
            </a:pPr>
            <a:r>
              <a:rPr lang="en-US" sz="1600" b="1" dirty="0"/>
              <a:t>Key Message: </a:t>
            </a:r>
            <a:r>
              <a:rPr lang="en-US" sz="1600" dirty="0"/>
              <a:t>Traffic Analysis Tools Applications</a:t>
            </a:r>
          </a:p>
          <a:p>
            <a:pPr eaLnBrk="1" hangingPunct="1">
              <a:defRPr/>
            </a:pPr>
            <a:r>
              <a:rPr lang="en-US" sz="1600" b="1" dirty="0"/>
              <a:t>Est. Presentation Time: </a:t>
            </a:r>
            <a:r>
              <a:rPr lang="en-US" sz="1600" dirty="0"/>
              <a:t>1-2 minute(s)</a:t>
            </a:r>
          </a:p>
          <a:p>
            <a:pPr eaLnBrk="1" hangingPunct="1">
              <a:defRPr/>
            </a:pPr>
            <a:r>
              <a:rPr lang="en-US" sz="1600" b="1" dirty="0"/>
              <a:t>Explanation of Cues/Builds: </a:t>
            </a:r>
            <a:r>
              <a:rPr lang="en-US" sz="1600" dirty="0"/>
              <a:t>None</a:t>
            </a:r>
          </a:p>
          <a:p>
            <a:pPr>
              <a:defRPr/>
            </a:pPr>
            <a:r>
              <a:rPr lang="en-US" sz="1600" b="1" dirty="0"/>
              <a:t>Suggested Comments: </a:t>
            </a:r>
            <a:r>
              <a:rPr lang="en-US" sz="1600" dirty="0"/>
              <a:t>Traffic analysis tools are designed to assist transportation professionals in evaluating the strategies that best address the transportation needs of their jurisdiction. Specifically, traffic analysis tools can help practitioners:</a:t>
            </a:r>
          </a:p>
          <a:p>
            <a:pPr>
              <a:defRPr/>
            </a:pPr>
            <a:r>
              <a:rPr lang="en-US" sz="1600" b="1" dirty="0"/>
              <a:t>Improve the decision-making process.</a:t>
            </a:r>
            <a:r>
              <a:rPr lang="en-US" sz="1600" dirty="0"/>
              <a:t> Traffic analysis tools help practitioners arrive at better planning/engineering decisions for complex transportation problems. They are used to estimate the impact of the deployment of traffic management and other strategies, and to help set priorities among competing projects. In addition, they can provide a consistent approach for comparing potential improvements or alternatives. </a:t>
            </a:r>
            <a:r>
              <a:rPr lang="en-US" sz="1600" b="1" dirty="0"/>
              <a:t>Evaluate and prioritize planning/operational alternatives.</a:t>
            </a:r>
            <a:r>
              <a:rPr lang="en-US" sz="1600" dirty="0"/>
              <a:t> This typically involves comparing “no build” conditions with alternatives, which include various types of potential improvements. The impacts are reported as performance measures and are defined as the difference between the no-build and alternative scenarios. The results can be used to select the best alternative or prioritize improvements, increasing the odds of having a successful deployment. </a:t>
            </a:r>
            <a:r>
              <a:rPr lang="en-US" sz="1600" b="1" dirty="0"/>
              <a:t>Improve design and evaluation time and costs.</a:t>
            </a:r>
            <a:r>
              <a:rPr lang="en-US" sz="1600" dirty="0"/>
              <a:t> Traffic analysis tools are relatively less costly when compared to pilot studies, field experiments, or full implementation costs. Furthermore, analytical tools can be used to assess multiple deployment combinations or other complex scenarios in a relatively short time. </a:t>
            </a:r>
            <a:r>
              <a:rPr lang="en-US" sz="1600" b="1" dirty="0"/>
              <a:t>Reduce disruptions to traffic.</a:t>
            </a:r>
            <a:r>
              <a:rPr lang="en-US" sz="1600" dirty="0"/>
              <a:t> Traffic management and control strategies come in many forms and options, and analytical tools provide a way to cheaply estimate the effects prior to full deployment of the management strategy. They may be used to initially test new transportation management systems concepts without the inconvenience of a field experiment. </a:t>
            </a:r>
            <a:r>
              <a:rPr lang="en-US" sz="1600" b="1" dirty="0"/>
              <a:t>Present/market strategies to the public/stakeholders.</a:t>
            </a:r>
            <a:r>
              <a:rPr lang="en-US" sz="1600" dirty="0"/>
              <a:t> Some traffic analysis tools have excellent graphical and animation displays, which could be used as tools to show “what if” scenarios to the public and/or stakeholders. </a:t>
            </a:r>
            <a:r>
              <a:rPr lang="en-US" sz="1600" b="1" dirty="0"/>
              <a:t>Operate and manage existing roadway capacity.</a:t>
            </a:r>
            <a:r>
              <a:rPr lang="en-US" sz="1600" dirty="0"/>
              <a:t> Some tools provide optimization capabilities, recommending the best design or control strategies to maximize the performance of a transportation facility. </a:t>
            </a:r>
            <a:r>
              <a:rPr lang="en-US" sz="1600" b="1" dirty="0"/>
              <a:t>Monitor performance.</a:t>
            </a:r>
            <a:r>
              <a:rPr lang="en-US" sz="1600" dirty="0"/>
              <a:t> Analytical tools can also be used to evaluate and monitor the performance of existing transportation facilities. In the future, it is hoped that monitoring systems can be directly linked to analytical tools for a more direct and real-time analysis process.</a:t>
            </a:r>
            <a:endParaRPr lang="en-US" sz="1600" b="1" dirty="0"/>
          </a:p>
          <a:p>
            <a:pPr eaLnBrk="1" hangingPunct="1">
              <a:defRPr/>
            </a:pPr>
            <a:r>
              <a:rPr lang="en-US" sz="1600" b="1" dirty="0"/>
              <a:t>Suggested Questions: </a:t>
            </a:r>
            <a:r>
              <a:rPr lang="en-US" sz="1600" dirty="0"/>
              <a:t>None</a:t>
            </a:r>
          </a:p>
          <a:p>
            <a:pPr eaLnBrk="1" hangingPunct="1">
              <a:defRPr/>
            </a:pPr>
            <a:r>
              <a:rPr lang="en-US" sz="1600" b="1" dirty="0"/>
              <a:t>Additional Information: </a:t>
            </a:r>
            <a:r>
              <a:rPr lang="en-US" sz="1600" dirty="0"/>
              <a:t>http://ops.fhwa.dot.gov/trafficanalysistools/toolbox.htm</a:t>
            </a:r>
            <a:endParaRPr lang="en-US" sz="1600" b="1" dirty="0"/>
          </a:p>
          <a:p>
            <a:pPr eaLnBrk="1" hangingPunct="1">
              <a:defRPr/>
            </a:pPr>
            <a:r>
              <a:rPr lang="en-US" sz="1600" b="1" dirty="0"/>
              <a:t>Possible Problems: </a:t>
            </a:r>
            <a:r>
              <a:rPr lang="en-US" sz="1600" dirty="0"/>
              <a:t>Not all of these tools are specifically for work zones. The use of tools is not the only way to do impacts assessment and the use of tools is not required.</a:t>
            </a:r>
          </a:p>
          <a:p>
            <a:pPr>
              <a:defRPr/>
            </a:pPr>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a:ln/>
        </p:spPr>
      </p:sp>
      <p:sp>
        <p:nvSpPr>
          <p:cNvPr id="120835" name="Notes Placeholder 2"/>
          <p:cNvSpPr>
            <a:spLocks noGrp="1"/>
          </p:cNvSpPr>
          <p:nvPr>
            <p:ph type="body" idx="1"/>
          </p:nvPr>
        </p:nvSpPr>
        <p:spPr>
          <a:noFill/>
          <a:ln/>
        </p:spPr>
        <p:txBody>
          <a:bodyPr/>
          <a:lstStyle/>
          <a:p>
            <a:r>
              <a:rPr lang="en-US" sz="1000" b="1" dirty="0"/>
              <a:t>Key Message:</a:t>
            </a:r>
            <a:r>
              <a:rPr lang="en-US" sz="1000" dirty="0"/>
              <a:t> Discuss simulation models</a:t>
            </a:r>
          </a:p>
          <a:p>
            <a:r>
              <a:rPr lang="en-US" sz="1000" b="1" dirty="0"/>
              <a:t>Time:</a:t>
            </a:r>
            <a:r>
              <a:rPr lang="en-US" sz="1000" dirty="0"/>
              <a:t> 1-2 min</a:t>
            </a:r>
          </a:p>
          <a:p>
            <a:r>
              <a:rPr lang="en-US" sz="1000" b="1" dirty="0"/>
              <a:t>Builds:</a:t>
            </a:r>
            <a:r>
              <a:rPr lang="en-US" sz="1000" dirty="0"/>
              <a:t> None</a:t>
            </a:r>
          </a:p>
          <a:p>
            <a:r>
              <a:rPr lang="en-US" sz="1000" b="1" dirty="0"/>
              <a:t>Suggested Comments:</a:t>
            </a:r>
            <a:r>
              <a:rPr lang="en-US" sz="1000" dirty="0"/>
              <a:t> Simulation tools are effective in evaluating the dynamic evolution of traffic congestion problems on transportation systems. By dividing the analytical period into time slices, a simulation model can evaluate the buildup, dissipation, and duration of traffic congestion. By evaluating systems of facilities, simulation models can evaluate the interference that occurs when congestion builds up at one location and impacts capacity at another location. Also, traffic simulators can model the variability in driver/vehicle characteristics. Simulation tools, however, require a plethora of input data, considerable error checking of the data, and manipulation of a large amount of potential calibration parameters. Simulation models cannot be applied to a specific facility without calibration of those parameters to actual conditions in the field. Calibration can be a complex and time-consuming process. The algorithms of simulation models are mostly developed independently and are not subject to peer review and acceptance in the professional community. There is no national consensus on the appropriateness of a simulation approach.</a:t>
            </a:r>
          </a:p>
          <a:p>
            <a:r>
              <a:rPr lang="en-US" sz="1000" b="1" dirty="0"/>
              <a:t>Additional Info: </a:t>
            </a:r>
            <a:r>
              <a:rPr lang="en-US" dirty="0"/>
              <a:t>Mesoscopic and microscopic simulation models and some traffic signal optimization tools provide detailed results. Tools in these categories provide results that model individual vehicle movements and turning patterns. These tools are usually more resource intensive and require much more data. The results provided give a detailed assessment of existing conditions and multiple work zone alternatives and provide the agency with a good representation of what field conditions will be like during work zone implementation. Detailed assessments are often reserved for large, Type I work zones that will affect large numbers of travelers for a long duration. </a:t>
            </a:r>
          </a:p>
          <a:p>
            <a:endParaRPr lang="en-US" sz="1000" dirty="0"/>
          </a:p>
          <a:p>
            <a:r>
              <a:rPr lang="en-US" sz="1000" b="1" dirty="0"/>
              <a:t>Questions/Interactivity:</a:t>
            </a:r>
            <a:r>
              <a:rPr lang="en-US" sz="1000" dirty="0"/>
              <a:t> Ask for any other examples.</a:t>
            </a:r>
          </a:p>
          <a:p>
            <a:r>
              <a:rPr lang="en-US" sz="1000" b="1" dirty="0"/>
              <a:t>Possible Problems:</a:t>
            </a:r>
            <a:r>
              <a:rPr lang="en-US" sz="1000" dirty="0"/>
              <a:t> None</a:t>
            </a:r>
          </a:p>
          <a:p>
            <a:r>
              <a:rPr lang="en-US" sz="1000" dirty="0"/>
              <a:t>Image Credit: https://www.graphenea.com/blogs/graphene-news/on-chip-random-number-generation-with-graphene</a:t>
            </a: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solidFill>
            <a:srgbClr val="FFFFFF"/>
          </a:solidFill>
          <a:ln/>
        </p:spPr>
      </p:sp>
      <p:sp>
        <p:nvSpPr>
          <p:cNvPr id="121859" name="Rectangle 3"/>
          <p:cNvSpPr>
            <a:spLocks noGrp="1" noChangeArrowheads="1"/>
          </p:cNvSpPr>
          <p:nvPr>
            <p:ph type="body" idx="1"/>
          </p:nvPr>
        </p:nvSpPr>
        <p:spPr>
          <a:xfrm>
            <a:off x="912813" y="4341813"/>
            <a:ext cx="5027612" cy="4113212"/>
          </a:xfrm>
          <a:solidFill>
            <a:srgbClr val="FFFFFF"/>
          </a:solidFill>
          <a:ln/>
        </p:spPr>
        <p:txBody>
          <a:bodyPr/>
          <a:lstStyle/>
          <a:p>
            <a:r>
              <a:rPr lang="en-US" sz="1000" b="1"/>
              <a:t>Key Message:</a:t>
            </a:r>
            <a:r>
              <a:rPr lang="en-US" sz="1000"/>
              <a:t> Continuing the discussion of simulation methods.</a:t>
            </a:r>
          </a:p>
          <a:p>
            <a:r>
              <a:rPr lang="en-US" sz="1000" b="1"/>
              <a:t>Time:</a:t>
            </a:r>
            <a:r>
              <a:rPr lang="en-US" sz="1000"/>
              <a:t> 1 min</a:t>
            </a:r>
          </a:p>
          <a:p>
            <a:r>
              <a:rPr lang="en-US" sz="1000" b="1"/>
              <a:t>Builds:</a:t>
            </a:r>
            <a:r>
              <a:rPr lang="en-US" sz="1000"/>
              <a:t> None</a:t>
            </a:r>
          </a:p>
          <a:p>
            <a:r>
              <a:rPr lang="en-US" sz="1000" b="1"/>
              <a:t>Additional Info:</a:t>
            </a:r>
            <a:r>
              <a:rPr lang="en-US" sz="1000"/>
              <a:t> Some model applications are somewhat in between. Mesoscopic models may be characterized by tracking vehicles at the individual level, yet their behavior is governed by higher level traffic relationships (e.g., flow, speed, density relationships).</a:t>
            </a:r>
          </a:p>
          <a:p>
            <a:pPr>
              <a:buFontTx/>
              <a:buChar char="•"/>
            </a:pPr>
            <a:r>
              <a:rPr lang="en-US" sz="1000"/>
              <a:t> Mesoscopic models may be partially deterministic and stochastic or all deterministic, but having some characteristics of microscopic.</a:t>
            </a:r>
            <a:r>
              <a:rPr lang="en-US" sz="1000" b="1"/>
              <a:t> </a:t>
            </a:r>
          </a:p>
          <a:p>
            <a:pPr>
              <a:buFontTx/>
              <a:buChar char="•"/>
            </a:pPr>
            <a:r>
              <a:rPr lang="en-US" sz="1000"/>
              <a:t> Stochastic = having random effects</a:t>
            </a:r>
          </a:p>
          <a:p>
            <a:r>
              <a:rPr lang="en-US" sz="1000" b="1"/>
              <a:t>Questions/Interactivity:</a:t>
            </a:r>
            <a:r>
              <a:rPr lang="en-US" sz="1000"/>
              <a:t> None</a:t>
            </a:r>
          </a:p>
          <a:p>
            <a:r>
              <a:rPr lang="en-US" sz="1000" b="1"/>
              <a:t>Possible Problems:</a:t>
            </a:r>
            <a:r>
              <a:rPr lang="en-US" sz="1000"/>
              <a:t> None</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a:xfrm>
            <a:off x="1143000" y="381000"/>
            <a:ext cx="4572000" cy="3429000"/>
          </a:xfrm>
          <a:ln/>
        </p:spPr>
      </p:sp>
      <p:sp>
        <p:nvSpPr>
          <p:cNvPr id="122883" name="Notes Placeholder 2"/>
          <p:cNvSpPr>
            <a:spLocks noGrp="1"/>
          </p:cNvSpPr>
          <p:nvPr>
            <p:ph type="body" idx="1"/>
          </p:nvPr>
        </p:nvSpPr>
        <p:spPr>
          <a:xfrm>
            <a:off x="304800" y="3962400"/>
            <a:ext cx="6324600" cy="4114800"/>
          </a:xfrm>
          <a:noFill/>
          <a:ln/>
        </p:spPr>
        <p:txBody>
          <a:bodyPr/>
          <a:lstStyle/>
          <a:p>
            <a:r>
              <a:rPr lang="en-US" sz="1000" b="1" dirty="0"/>
              <a:t>Key Message:</a:t>
            </a:r>
            <a:r>
              <a:rPr lang="en-US" sz="1000" dirty="0"/>
              <a:t> Continuing the discussion of simulation methods.</a:t>
            </a:r>
          </a:p>
          <a:p>
            <a:r>
              <a:rPr lang="en-US" sz="1000" b="1" dirty="0"/>
              <a:t>Time:</a:t>
            </a:r>
            <a:r>
              <a:rPr lang="en-US" sz="1000" dirty="0"/>
              <a:t> 1 min</a:t>
            </a:r>
          </a:p>
          <a:p>
            <a:r>
              <a:rPr lang="en-US" sz="1000" b="1" dirty="0"/>
              <a:t>Builds:</a:t>
            </a:r>
            <a:r>
              <a:rPr lang="en-US" sz="1000" dirty="0"/>
              <a:t> None</a:t>
            </a:r>
          </a:p>
          <a:p>
            <a:r>
              <a:rPr lang="en-US" sz="1000" b="1" dirty="0"/>
              <a:t>Additional Info:</a:t>
            </a:r>
            <a:r>
              <a:rPr lang="en-US" sz="1000" dirty="0"/>
              <a:t> Macroscopic simulation models are based on deterministic relationships of flow, speed, and density of the traffic stream. The simulation in a macroscopic model takes place on a section-by-section basis rather than tracking individual vehicles. Macroscopic simulation models were originally developed to model traffic in distinct transportation </a:t>
            </a:r>
            <a:r>
              <a:rPr lang="en-US" sz="1000" dirty="0" err="1"/>
              <a:t>subnetworks</a:t>
            </a:r>
            <a:r>
              <a:rPr lang="en-US" sz="1000" dirty="0"/>
              <a:t>, such as freeways, corridors (including freeways and parallel arterials), surface street grid networks, and rural highways. They consider platoons of vehicles and simulate traffic flow in small time increments. Macroscopic simulation models operate on the basis of aggregate speed/volume and demand/capacity relationships. Macroscopic models have considerably less demanding computer requirements than microscopic models. They do not, however, have the ability to analyze transportation improvements in as much detail as microscopic models, and do not consider trip generation, trip distribution, and mode choice in their evaluation of changes in transportation systems. Examples of macroscopic simulation models include Bottleneck Traffic Simulator (BTS), Freeway Corridor Simulation Model (FREQ), Corridor Flow Simulation Software (CORFLO), PASSER, and TRANSYT-7F.</a:t>
            </a:r>
          </a:p>
          <a:p>
            <a:r>
              <a:rPr lang="en-US" sz="1000" b="1" dirty="0"/>
              <a:t>Questions/Interactivity:</a:t>
            </a:r>
            <a:r>
              <a:rPr lang="en-US" sz="1000" dirty="0"/>
              <a:t> None</a:t>
            </a:r>
          </a:p>
          <a:p>
            <a:r>
              <a:rPr lang="en-US" sz="1000" b="1" dirty="0"/>
              <a:t>Possible Problems:</a:t>
            </a:r>
            <a:r>
              <a:rPr lang="en-US" sz="1000" dirty="0"/>
              <a:t> Graphic on left is for</a:t>
            </a:r>
            <a:r>
              <a:rPr lang="en-US" sz="1000" baseline="0" dirty="0"/>
              <a:t> decoration. No need to explain it.</a:t>
            </a:r>
            <a:endParaRPr lang="en-US" sz="1000" dirty="0"/>
          </a:p>
          <a:p>
            <a:r>
              <a:rPr lang="en-US" sz="1000" b="1" dirty="0"/>
              <a:t>Examples of Macroscopic Models:</a:t>
            </a:r>
          </a:p>
          <a:p>
            <a:r>
              <a:rPr lang="en-US" sz="1000" dirty="0"/>
              <a:t>BTS (Bottleneck Traffic Simulator): </a:t>
            </a:r>
            <a:r>
              <a:rPr lang="en-US" sz="1000" dirty="0">
                <a:hlinkClick r:id="rId3"/>
              </a:rPr>
              <a:t>http://mctrans.ce.ufl.edu/store/description.asp?itemID=287</a:t>
            </a:r>
            <a:r>
              <a:rPr lang="en-US" sz="1000" dirty="0"/>
              <a:t>, FREQ12: </a:t>
            </a:r>
            <a:r>
              <a:rPr lang="en-US" sz="1000" dirty="0">
                <a:hlinkClick r:id="rId4"/>
              </a:rPr>
              <a:t>http://www.its.berkeley.edu/computing/software/FREQ.html</a:t>
            </a:r>
            <a:endParaRPr lang="en-US" sz="1000" dirty="0"/>
          </a:p>
          <a:p>
            <a:r>
              <a:rPr lang="en-US" sz="1000" dirty="0"/>
              <a:t>KRONOS: </a:t>
            </a:r>
            <a:r>
              <a:rPr lang="en-US" sz="1000" dirty="0">
                <a:hlinkClick r:id="rId5"/>
              </a:rPr>
              <a:t>http://www.its.umn.edu/labs/itslab.html</a:t>
            </a:r>
            <a:r>
              <a:rPr lang="en-US" sz="1000" dirty="0"/>
              <a:t>, METACOR/METANET: </a:t>
            </a:r>
            <a:r>
              <a:rPr lang="en-US" sz="1000" dirty="0">
                <a:hlinkClick r:id="rId6"/>
              </a:rPr>
              <a:t>http://www.inrets.fr/ur/gretia/METACOR-Ang-H-HajSalem.htm</a:t>
            </a:r>
            <a:r>
              <a:rPr lang="en-US" sz="1000" dirty="0"/>
              <a:t>, NETCELL: </a:t>
            </a:r>
            <a:r>
              <a:rPr lang="en-US" sz="1000" dirty="0">
                <a:hlinkClick r:id="rId7"/>
              </a:rPr>
              <a:t>http://www.its.berkeley.edu/computing/software/netcell.html</a:t>
            </a:r>
            <a:r>
              <a:rPr lang="en-US" sz="1000" dirty="0"/>
              <a:t>, PASSER II-02: </a:t>
            </a:r>
            <a:r>
              <a:rPr lang="en-US" sz="1000" dirty="0">
                <a:hlinkClick r:id="rId8"/>
              </a:rPr>
              <a:t>http://ttisoftware.tamu.edu/fraPasserII_02.htm</a:t>
            </a:r>
            <a:r>
              <a:rPr lang="en-US" sz="1000" dirty="0"/>
              <a:t>, PASSER III-98: </a:t>
            </a:r>
            <a:r>
              <a:rPr lang="en-US" sz="1000" dirty="0">
                <a:hlinkClick r:id="rId9"/>
              </a:rPr>
              <a:t>http://ttisoftware.tamu.edu/fraPasserIII_98.htm</a:t>
            </a:r>
            <a:r>
              <a:rPr lang="en-US" sz="1000" dirty="0"/>
              <a:t>, PASSER IV-96: </a:t>
            </a:r>
            <a:r>
              <a:rPr lang="en-US" sz="1000" dirty="0">
                <a:hlinkClick r:id="rId10"/>
              </a:rPr>
              <a:t>http://ttisoftware.tamu.edu/fraPasserIV_96.htm</a:t>
            </a:r>
            <a:r>
              <a:rPr lang="en-US" sz="1000" dirty="0"/>
              <a:t>, SATURN: </a:t>
            </a:r>
            <a:r>
              <a:rPr lang="en-US" sz="1000" dirty="0">
                <a:hlinkClick r:id="rId11"/>
              </a:rPr>
              <a:t>http://www.its.leeds.ac.uk/software/saturn/index.html</a:t>
            </a:r>
            <a:r>
              <a:rPr lang="en-US" sz="1000" dirty="0"/>
              <a:t>, TRAF-CORFLO (Corridor Flow): </a:t>
            </a:r>
            <a:r>
              <a:rPr lang="en-US" sz="1000" dirty="0">
                <a:hlinkClick r:id="rId12"/>
              </a:rPr>
              <a:t>http://mctrans.ce.ufl.edu/store/description.asp?itemID=441</a:t>
            </a:r>
            <a:r>
              <a:rPr lang="en-US" sz="1000" dirty="0"/>
              <a:t>, TRANSYT-7F: </a:t>
            </a:r>
            <a:r>
              <a:rPr lang="en-US" sz="1000" dirty="0">
                <a:hlinkClick r:id="rId13"/>
              </a:rPr>
              <a:t>http://mctrans.ce.ufl.edu/store/description.asp?itemID=437</a:t>
            </a:r>
            <a:r>
              <a:rPr lang="en-US" sz="1000" dirty="0"/>
              <a:t>, VISTA (Visual Interactive System for Transport Algorithms): </a:t>
            </a:r>
            <a:r>
              <a:rPr lang="en-US" sz="1000" dirty="0">
                <a:hlinkClick r:id="rId14"/>
              </a:rPr>
              <a:t>http://vista.civil.northwestern.edu/</a:t>
            </a:r>
            <a:endParaRPr lang="en-US" sz="1000" dirty="0"/>
          </a:p>
          <a:p>
            <a:endParaRPr lang="en-US" sz="10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a:ln/>
        </p:spPr>
      </p:sp>
      <p:sp>
        <p:nvSpPr>
          <p:cNvPr id="123907" name="Notes Placeholder 2"/>
          <p:cNvSpPr>
            <a:spLocks noGrp="1"/>
          </p:cNvSpPr>
          <p:nvPr>
            <p:ph type="body" idx="1"/>
          </p:nvPr>
        </p:nvSpPr>
        <p:spPr>
          <a:noFill/>
          <a:ln/>
        </p:spPr>
        <p:txBody>
          <a:bodyPr/>
          <a:lstStyle/>
          <a:p>
            <a:r>
              <a:rPr lang="en-US" sz="1000" b="1" dirty="0"/>
              <a:t>Key Message:</a:t>
            </a:r>
            <a:r>
              <a:rPr lang="en-US" sz="1000" dirty="0"/>
              <a:t> Continuing the discussion of simulation methods.</a:t>
            </a:r>
          </a:p>
          <a:p>
            <a:r>
              <a:rPr lang="en-US" sz="1000" b="1" dirty="0"/>
              <a:t>Time:</a:t>
            </a:r>
            <a:r>
              <a:rPr lang="en-US" sz="1000" dirty="0"/>
              <a:t> 1 min</a:t>
            </a:r>
          </a:p>
          <a:p>
            <a:r>
              <a:rPr lang="en-US" sz="1000" b="1" dirty="0"/>
              <a:t>Builds:</a:t>
            </a:r>
            <a:r>
              <a:rPr lang="en-US" sz="1000" dirty="0"/>
              <a:t> None</a:t>
            </a:r>
          </a:p>
          <a:p>
            <a:r>
              <a:rPr lang="en-US" sz="1000" b="1" dirty="0"/>
              <a:t>Additional Info:</a:t>
            </a:r>
            <a:r>
              <a:rPr lang="en-US" sz="1000" dirty="0"/>
              <a:t> </a:t>
            </a:r>
            <a:r>
              <a:rPr lang="en-US" sz="1000" b="1" dirty="0"/>
              <a:t>Macroscopic simulation models</a:t>
            </a:r>
            <a:r>
              <a:rPr lang="en-US" sz="1000" dirty="0"/>
              <a:t> – Macroscopic simulation models are based on deterministic relationships of flow, speed, and density of the traffic stream. The simulation in a macroscopic model takes place on a section-by-section basis rather than tracking individual vehicles. Macroscopic simulation models were originally developed to model traffic in distinct transportation subnetworks, such as freeways, corridors (including freeways and parallel arterials), surface street grid networks, and rural highways. They consider platoons of vehicles and simulate traffic flow in small time increments. Macroscopic simulation models operate on the basis of aggregate speed/volume and demand/capacity relationships. Macroscopic models have considerably less demanding computer requirements than microscopic models. They do not, however, have the ability to analyze transportation improvements in as much detail as microscopic models, and do not consider trip generation, trip distribution, and mode choice in their evaluation of changes in transportation systems. Examples of macroscopic simulation models include Bottleneck Traffic Simulator (BTS), Freeway Corridor Simulation Model (FREQ), Corridor Flow Simulation Software (CORFLO), PASSER, and TRANSYT-7F.</a:t>
            </a:r>
          </a:p>
          <a:p>
            <a:r>
              <a:rPr lang="en-US" sz="1000" b="1" dirty="0"/>
              <a:t>Questions/Interactivity:</a:t>
            </a:r>
            <a:r>
              <a:rPr lang="en-US" sz="1000" dirty="0"/>
              <a:t> None</a:t>
            </a:r>
          </a:p>
          <a:p>
            <a:r>
              <a:rPr lang="en-US" sz="1000" b="1" dirty="0"/>
              <a:t>Possible Problems:</a:t>
            </a:r>
            <a:r>
              <a:rPr lang="en-US" sz="1000" dirty="0"/>
              <a:t> None</a:t>
            </a:r>
          </a:p>
          <a:p>
            <a:r>
              <a:rPr lang="en-US" dirty="0"/>
              <a:t>Image Credit: National Academies/TRB</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a:ln/>
        </p:spPr>
      </p:sp>
      <p:sp>
        <p:nvSpPr>
          <p:cNvPr id="124931" name="Notes Placeholder 2"/>
          <p:cNvSpPr>
            <a:spLocks noGrp="1"/>
          </p:cNvSpPr>
          <p:nvPr>
            <p:ph type="body" idx="1"/>
          </p:nvPr>
        </p:nvSpPr>
        <p:spPr>
          <a:noFill/>
          <a:ln/>
        </p:spPr>
        <p:txBody>
          <a:bodyPr/>
          <a:lstStyle/>
          <a:p>
            <a:r>
              <a:rPr lang="en-US" sz="1000" b="1" dirty="0"/>
              <a:t>Key Message:</a:t>
            </a:r>
            <a:r>
              <a:rPr lang="en-US" sz="1000" dirty="0"/>
              <a:t> Continuing the discussion of simulation methods.</a:t>
            </a:r>
          </a:p>
          <a:p>
            <a:r>
              <a:rPr lang="en-US" sz="1000" b="1" dirty="0"/>
              <a:t>Time:</a:t>
            </a:r>
            <a:r>
              <a:rPr lang="en-US" sz="1000" dirty="0"/>
              <a:t> 2-3 min</a:t>
            </a:r>
          </a:p>
          <a:p>
            <a:r>
              <a:rPr lang="en-US" sz="1000" b="1" dirty="0"/>
              <a:t>Builds:</a:t>
            </a:r>
            <a:r>
              <a:rPr lang="en-US" sz="1000" dirty="0"/>
              <a:t> None. Picture is a CORSIM screen capture.</a:t>
            </a:r>
          </a:p>
          <a:p>
            <a:r>
              <a:rPr lang="en-US" sz="1000" b="1" dirty="0"/>
              <a:t>Additional Info:</a:t>
            </a:r>
            <a:r>
              <a:rPr lang="en-US" sz="1000" dirty="0"/>
              <a:t> Microscopic simulation models simulate the movement of individual vehicles, based on theories of car-following and lane-changing. Typically, vehicles enter a transportation network using a statistical distribution of arrivals (a stochastic process), and are tracked through the network over small time intervals (e.g., one second or fraction of a second). Typically, upon entry, each vehicle is assigned a destination, a vehicle type, and a driver type. In many microscopic simulation models, the traffic operational characteristics of each vehicle are influenced by vertical grade, horizontal curvature, and super-elevation, based on relationships developed in prior research. Computer time and storage requirements for microscopic models are large, usually limiting the network size and the number of simulation runs that can be completed. </a:t>
            </a:r>
          </a:p>
          <a:p>
            <a:r>
              <a:rPr lang="en-US" sz="1000" b="1" dirty="0"/>
              <a:t>Questions/Interactivity:</a:t>
            </a:r>
            <a:r>
              <a:rPr lang="en-US" sz="1000" dirty="0"/>
              <a:t> None</a:t>
            </a:r>
          </a:p>
          <a:p>
            <a:r>
              <a:rPr lang="en-US" sz="1000" b="1" dirty="0"/>
              <a:t>Possible Problems:</a:t>
            </a:r>
            <a:r>
              <a:rPr lang="en-US" sz="1000" dirty="0"/>
              <a:t> None</a:t>
            </a:r>
          </a:p>
          <a:p>
            <a:r>
              <a:rPr lang="en-US" dirty="0"/>
              <a:t>Image Credit: FHWA/CORSIM tool</a:t>
            </a:r>
          </a:p>
          <a:p>
            <a:endParaRPr lang="en-US" dirty="0"/>
          </a:p>
        </p:txBody>
      </p:sp>
      <p:sp>
        <p:nvSpPr>
          <p:cNvPr id="124932" name="Slide Number Placeholder 3"/>
          <p:cNvSpPr>
            <a:spLocks noGrp="1"/>
          </p:cNvSpPr>
          <p:nvPr>
            <p:ph type="sldNum" sz="quarter" idx="5"/>
          </p:nvPr>
        </p:nvSpPr>
        <p:spPr>
          <a:noFill/>
        </p:spPr>
        <p:txBody>
          <a:bodyPr/>
          <a:lstStyle/>
          <a:p>
            <a:fld id="{7C68BF86-682A-4A1F-AB19-F081359467A3}"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xfrm>
            <a:off x="1143000" y="228600"/>
            <a:ext cx="4572000" cy="3429000"/>
          </a:xfrm>
          <a:ln/>
        </p:spPr>
      </p:sp>
      <p:sp>
        <p:nvSpPr>
          <p:cNvPr id="125955" name="Notes Placeholder 2"/>
          <p:cNvSpPr>
            <a:spLocks noGrp="1"/>
          </p:cNvSpPr>
          <p:nvPr>
            <p:ph type="body" idx="1"/>
          </p:nvPr>
        </p:nvSpPr>
        <p:spPr>
          <a:xfrm>
            <a:off x="304800" y="3810000"/>
            <a:ext cx="6324600" cy="4114800"/>
          </a:xfrm>
          <a:noFill/>
          <a:ln/>
        </p:spPr>
        <p:txBody>
          <a:bodyPr/>
          <a:lstStyle/>
          <a:p>
            <a:r>
              <a:rPr lang="en-US" b="1"/>
              <a:t>Key Message:</a:t>
            </a:r>
            <a:r>
              <a:rPr lang="en-US"/>
              <a:t> Continuing the discussion of simulation methods.</a:t>
            </a:r>
          </a:p>
          <a:p>
            <a:r>
              <a:rPr lang="en-US" b="1"/>
              <a:t>Time:</a:t>
            </a:r>
            <a:r>
              <a:rPr lang="en-US"/>
              <a:t> 2-3 min</a:t>
            </a:r>
          </a:p>
          <a:p>
            <a:r>
              <a:rPr lang="en-US" b="1"/>
              <a:t>Builds:</a:t>
            </a:r>
            <a:r>
              <a:rPr lang="en-US"/>
              <a:t> None. Picture is a CORSIM screen capture.</a:t>
            </a:r>
          </a:p>
          <a:p>
            <a:r>
              <a:rPr lang="en-US" b="1"/>
              <a:t>Additional Info:</a:t>
            </a:r>
            <a:r>
              <a:rPr lang="en-US"/>
              <a:t> Examples of microscopic simulation models include Traffic Software Integrated System/Corridor Simulation (TSIS/CORSIM), INTEGRATION, SimTraffic, Wide Area Traffic Simulation (WATSim), VISSIM, and Parallel Microscopic Traffic Simulator (PARAMICS). Microscopic simulation models were developed to accurately represent transportation systems at the individual vehicle level. They simulate the movement of individual vehicles based on car-following and lane-changing theories and other parameters. Microscopic simulation models update the positions and intentions of individual vehicles every second (or fraction of a second) as they move through a network.  To account for the diversity of vehicles and driving styles that are encountered in real-world traffic, each vehicle is assigned a set of characteristics that influence the way it responds to the presence of other vehicles and to traffic control devices. In the past, available computing power tended to limit the size of networks that could be modeled with microscopic simulation models. Recent advances in processor speed have reduced this problem but the desire to model larger areas and more complex travel behavior still exists.  Today, the primary limitation of microscopic simulation models is the substantial amount of roadway geometry, traffic control, and traffic pattern data they require. Many transportation agencies currently use microscopic models in conjunction with travel demand models to better understand the impact of roadway geometry modifications on level of service and carrying capacity. A limitation of microscopic simulation models includes the ability to model large geographic areas. The reason is not a function of computing power but the ability to calibrate a larger network which requires substantial data, resources and technical expertise. </a:t>
            </a:r>
          </a:p>
          <a:p>
            <a:r>
              <a:rPr lang="en-US" b="1"/>
              <a:t>Questions/Interactivity:</a:t>
            </a:r>
            <a:r>
              <a:rPr lang="en-US"/>
              <a:t> None</a:t>
            </a:r>
          </a:p>
          <a:p>
            <a:r>
              <a:rPr lang="en-US" b="1"/>
              <a:t>Possible Problems:</a:t>
            </a:r>
            <a:r>
              <a:rPr lang="en-US"/>
              <a:t> None</a:t>
            </a:r>
          </a:p>
          <a:p>
            <a:r>
              <a:rPr lang="en-US" b="1"/>
              <a:t>Examples of microscopic traffic simulation models:</a:t>
            </a:r>
          </a:p>
          <a:p>
            <a:r>
              <a:rPr lang="en-US"/>
              <a:t>AIMSUN2 (Advanced Interactive Microscopic Simulator for Urban and Non-Urban Networks): </a:t>
            </a:r>
            <a:r>
              <a:rPr lang="en-US">
                <a:hlinkClick r:id="rId3"/>
              </a:rPr>
              <a:t>http://www.tss-bcn.com/aimsun.html</a:t>
            </a:r>
            <a:r>
              <a:rPr lang="en-US"/>
              <a:t>, ANATOLL: </a:t>
            </a:r>
            <a:r>
              <a:rPr lang="en-US">
                <a:hlinkClick r:id="rId4"/>
              </a:rPr>
              <a:t>http://www.its.leeds.ac.uk/projects/smartest/append3d.html#a4</a:t>
            </a:r>
            <a:r>
              <a:rPr lang="en-US"/>
              <a:t>, CORSIM/TSIS (Traffic Software Integrated System): </a:t>
            </a:r>
            <a:r>
              <a:rPr lang="en-US">
                <a:hlinkClick r:id="rId5"/>
              </a:rPr>
              <a:t>http://ops.fhwa.dot.gov/trafficanalysistools/corsim.htm</a:t>
            </a:r>
            <a:r>
              <a:rPr lang="en-US"/>
              <a:t>, DRACULA (Dynamic Route Assignment Combining User Learning and Microsimulation): </a:t>
            </a:r>
            <a:r>
              <a:rPr lang="en-US">
                <a:hlinkClick r:id="rId6"/>
              </a:rPr>
              <a:t>http://www.its.leeds.ac.uk/software/dracula</a:t>
            </a:r>
            <a:r>
              <a:rPr lang="en-US"/>
              <a:t>, FLEXSYT-II: </a:t>
            </a:r>
            <a:r>
              <a:rPr lang="en-US">
                <a:hlinkClick r:id="rId7"/>
              </a:rPr>
              <a:t>http://www.flexsyt.nl/informatieuk.htm</a:t>
            </a:r>
            <a:r>
              <a:rPr lang="en-US"/>
              <a:t>, INTEGRATION: </a:t>
            </a:r>
            <a:r>
              <a:rPr lang="en-US">
                <a:hlinkClick r:id="rId8"/>
              </a:rPr>
              <a:t>http://www.intgrat.com</a:t>
            </a:r>
            <a:r>
              <a:rPr lang="en-US"/>
              <a:t>, MicroSim: </a:t>
            </a:r>
            <a:r>
              <a:rPr lang="en-US">
                <a:hlinkClick r:id="rId4"/>
              </a:rPr>
              <a:t>http://www.its.leeds.ac.uk/projects/smartest/append3d.html</a:t>
            </a:r>
            <a:r>
              <a:rPr lang="en-US"/>
              <a:t>, MICSTRAN (Microscopic Simulator Model for Traffic Networks): </a:t>
            </a:r>
            <a:r>
              <a:rPr lang="en-US">
                <a:hlinkClick r:id="rId4"/>
              </a:rPr>
              <a:t>http://www.its.leeds.ac.uk/projects/smartest/append3d.html#a16</a:t>
            </a:r>
            <a:r>
              <a:rPr lang="en-US"/>
              <a:t>, MITSIM (Microscopic Traffic Simulator): </a:t>
            </a:r>
            <a:r>
              <a:rPr lang="en-US">
                <a:hlinkClick r:id="rId9"/>
              </a:rPr>
              <a:t>http://mit.edu/its/mitsimlab.html</a:t>
            </a:r>
            <a:r>
              <a:rPr lang="en-US"/>
              <a:t>, MIXIC: </a:t>
            </a:r>
            <a:r>
              <a:rPr lang="en-US">
                <a:hlinkClick r:id="rId4"/>
              </a:rPr>
              <a:t>http://www.its.leeds.ac.uk/projects/smartest/append3d.html#a18</a:t>
            </a:r>
            <a:r>
              <a:rPr lang="en-US"/>
              <a:t>, NEMIS: </a:t>
            </a:r>
            <a:r>
              <a:rPr lang="en-US">
                <a:hlinkClick r:id="rId4"/>
              </a:rPr>
              <a:t>http://www.its.leeds.ac.uk/projects/smartest/append3d.html#a19</a:t>
            </a:r>
            <a:r>
              <a:rPr lang="en-US"/>
              <a:t>, SIGSIM: </a:t>
            </a:r>
            <a:r>
              <a:rPr lang="en-US">
                <a:hlinkClick r:id="rId4"/>
              </a:rPr>
              <a:t>http://www.its.leeds.ac.uk/projects/smartest/append3d.html#a26</a:t>
            </a:r>
            <a:r>
              <a:rPr lang="en-US"/>
              <a:t>, SIMDAC: </a:t>
            </a:r>
            <a:r>
              <a:rPr lang="en-US">
                <a:hlinkClick r:id="rId4"/>
              </a:rPr>
              <a:t>http://www.its.leeds.ac.uk/projects/smartest/append3d.html#a27</a:t>
            </a:r>
            <a:r>
              <a:rPr lang="en-US"/>
              <a:t>, SIMNET: </a:t>
            </a:r>
            <a:r>
              <a:rPr lang="en-US">
                <a:hlinkClick r:id="rId4"/>
              </a:rPr>
              <a:t>http://www.its.leeds.ac.uk/projects/smartest/append3d.html#a28</a:t>
            </a:r>
            <a:r>
              <a:rPr lang="en-US"/>
              <a:t>, SimTraffic: </a:t>
            </a:r>
            <a:r>
              <a:rPr lang="en-US">
                <a:hlinkClick r:id="rId10"/>
              </a:rPr>
              <a:t>http://www.trafficware.com</a:t>
            </a:r>
            <a:r>
              <a:rPr lang="en-US"/>
              <a:t>, SISTM (Simulation of Strategies for Traffic on Motorways): </a:t>
            </a:r>
            <a:r>
              <a:rPr lang="en-US">
                <a:hlinkClick r:id="rId4"/>
              </a:rPr>
              <a:t>http://www.its.leeds.ac.uk/projects/smartest/append3d.html#a29</a:t>
            </a:r>
            <a:endParaRPr lang="en-US"/>
          </a:p>
          <a:p>
            <a:r>
              <a:rPr lang="en-US"/>
              <a:t>SITRA B+: </a:t>
            </a:r>
            <a:r>
              <a:rPr lang="en-US">
                <a:hlinkClick r:id="rId4"/>
              </a:rPr>
              <a:t>http://www.its.leeds.ac.uk/projects/smartest/append3d.html#a30</a:t>
            </a:r>
            <a:r>
              <a:rPr lang="en-US"/>
              <a:t>, SITRAS: </a:t>
            </a:r>
            <a:r>
              <a:rPr lang="en-US">
                <a:hlinkClick r:id="rId4"/>
              </a:rPr>
              <a:t>http://www.its.leeds.ac.uk/projects/smartest/append3d.html#a31</a:t>
            </a:r>
            <a:r>
              <a:rPr lang="en-US"/>
              <a:t>, SmartPATH: </a:t>
            </a:r>
            <a:r>
              <a:rPr lang="en-US">
                <a:hlinkClick r:id="rId11"/>
              </a:rPr>
              <a:t>http://www.path.berkeley.edu/PATH/Research</a:t>
            </a:r>
            <a:r>
              <a:rPr lang="en-US"/>
              <a:t>, TEXAS (Texas Model for Intersection Traffic): </a:t>
            </a:r>
            <a:r>
              <a:rPr lang="en-US">
                <a:hlinkClick r:id="rId12"/>
              </a:rPr>
              <a:t>http://mctrans.ce.ufl.edu/store/description.asp?itemID=449</a:t>
            </a:r>
            <a:r>
              <a:rPr lang="en-US"/>
              <a:t>, TRANSIMS: </a:t>
            </a:r>
            <a:r>
              <a:rPr lang="en-US">
                <a:hlinkClick r:id="rId13"/>
              </a:rPr>
              <a:t>http://tmip.tamu.edu/transims/</a:t>
            </a:r>
            <a:r>
              <a:rPr lang="en-US"/>
              <a:t>, TRARR: </a:t>
            </a:r>
            <a:r>
              <a:rPr lang="en-US">
                <a:hlinkClick r:id="rId14"/>
              </a:rPr>
              <a:t>http://www.engr.umd.edu/~lovell/lovmay94.html</a:t>
            </a:r>
            <a:r>
              <a:rPr lang="en-US"/>
              <a:t>, TWOPAS: </a:t>
            </a:r>
            <a:r>
              <a:rPr lang="en-US">
                <a:hlinkClick r:id="rId15"/>
              </a:rPr>
              <a:t>http://www.tfhrc.gov/safety/ihsdm/tamweb.htm</a:t>
            </a:r>
            <a:r>
              <a:rPr lang="en-US"/>
              <a:t>, WATSim</a:t>
            </a:r>
            <a:r>
              <a:rPr lang="en-US" baseline="30000"/>
              <a:t>©</a:t>
            </a:r>
            <a:r>
              <a:rPr lang="en-US"/>
              <a:t> (Wide Area Traffic Simulation): </a:t>
            </a:r>
            <a:r>
              <a:rPr lang="en-US">
                <a:hlinkClick r:id="rId16"/>
              </a:rPr>
              <a:t>http://www.kldassociates.com/unites.htm</a:t>
            </a:r>
            <a:endParaRPr lang="en-US"/>
          </a:p>
          <a:p>
            <a:endParaRPr lang="en-US"/>
          </a:p>
        </p:txBody>
      </p:sp>
      <p:sp>
        <p:nvSpPr>
          <p:cNvPr id="125956" name="Slide Number Placeholder 3"/>
          <p:cNvSpPr>
            <a:spLocks noGrp="1"/>
          </p:cNvSpPr>
          <p:nvPr>
            <p:ph type="sldNum" sz="quarter" idx="5"/>
          </p:nvPr>
        </p:nvSpPr>
        <p:spPr>
          <a:noFill/>
        </p:spPr>
        <p:txBody>
          <a:bodyPr/>
          <a:lstStyle/>
          <a:p>
            <a:fld id="{6ABD09C6-FFA0-4AC2-9BC2-50F5A3089C40}"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a:ln/>
        </p:spPr>
      </p:sp>
      <p:sp>
        <p:nvSpPr>
          <p:cNvPr id="126979" name="Notes Placeholder 2"/>
          <p:cNvSpPr>
            <a:spLocks noGrp="1"/>
          </p:cNvSpPr>
          <p:nvPr>
            <p:ph type="body" idx="1"/>
          </p:nvPr>
        </p:nvSpPr>
        <p:spPr>
          <a:noFill/>
          <a:ln/>
        </p:spPr>
        <p:txBody>
          <a:bodyPr/>
          <a:lstStyle/>
          <a:p>
            <a:r>
              <a:rPr lang="en-US" sz="1000" b="1" dirty="0"/>
              <a:t>Key Message:</a:t>
            </a:r>
            <a:r>
              <a:rPr lang="en-US" sz="1000" dirty="0"/>
              <a:t> Introduce </a:t>
            </a:r>
            <a:r>
              <a:rPr lang="en-US" sz="1000" dirty="0" err="1"/>
              <a:t>CORSIM</a:t>
            </a:r>
            <a:endParaRPr lang="en-US" sz="1000" dirty="0"/>
          </a:p>
          <a:p>
            <a:r>
              <a:rPr lang="en-US" sz="1000" b="1" dirty="0"/>
              <a:t>Time:</a:t>
            </a:r>
            <a:r>
              <a:rPr lang="en-US" sz="1000" dirty="0"/>
              <a:t> 1 min</a:t>
            </a:r>
          </a:p>
          <a:p>
            <a:r>
              <a:rPr lang="en-US" sz="1000" b="1" dirty="0"/>
              <a:t>Builds:</a:t>
            </a:r>
            <a:r>
              <a:rPr lang="en-US" sz="1000" dirty="0"/>
              <a:t> None</a:t>
            </a:r>
          </a:p>
          <a:p>
            <a:r>
              <a:rPr lang="en-US" sz="1000" b="1" dirty="0"/>
              <a:t>Suggested Comments:</a:t>
            </a:r>
            <a:r>
              <a:rPr lang="en-US" sz="1000" dirty="0"/>
              <a:t>  </a:t>
            </a:r>
            <a:r>
              <a:rPr lang="en-US" sz="1000" dirty="0" err="1"/>
              <a:t>CORSIM</a:t>
            </a:r>
            <a:r>
              <a:rPr lang="en-US" sz="1000" dirty="0"/>
              <a:t> is a comprehensive microscopic traffic simulation, applicable to surface streets, freeways, and integrated networks with a complete selection of control devices (i.e., stop/yield sign, traffic signals, and ramp metering). It simulates traffic and traffic control systems using commonly accepted vehicle and driver behavior models. </a:t>
            </a:r>
            <a:r>
              <a:rPr lang="en-US" sz="1000" dirty="0" err="1"/>
              <a:t>CORSIM</a:t>
            </a:r>
            <a:r>
              <a:rPr lang="en-US" sz="1000" dirty="0"/>
              <a:t> combines two of the most widely used traffic simulation models, </a:t>
            </a:r>
            <a:r>
              <a:rPr lang="en-US" sz="1000" dirty="0" err="1"/>
              <a:t>NETSIM</a:t>
            </a:r>
            <a:r>
              <a:rPr lang="en-US" sz="1000" dirty="0"/>
              <a:t> for surface streets, and </a:t>
            </a:r>
            <a:r>
              <a:rPr lang="en-US" sz="1000" dirty="0" err="1"/>
              <a:t>FRESIM</a:t>
            </a:r>
            <a:r>
              <a:rPr lang="en-US" sz="1000" dirty="0"/>
              <a:t> for freeways. </a:t>
            </a:r>
            <a:r>
              <a:rPr lang="en-US" sz="1000" dirty="0" err="1"/>
              <a:t>CORSIM</a:t>
            </a:r>
            <a:r>
              <a:rPr lang="en-US" sz="1000" dirty="0"/>
              <a:t> has been applied by thousands of practitioners and researchers worldwide over the past 30 years and embodies a wealth of experience and maturity. The Traffic Software Integrated System (</a:t>
            </a:r>
            <a:r>
              <a:rPr lang="en-US" sz="1000" dirty="0" err="1"/>
              <a:t>TSIS</a:t>
            </a:r>
            <a:r>
              <a:rPr lang="en-US" sz="1000" dirty="0"/>
              <a:t>) is a collection of software tools for use by traffic engineers and researchers. Originally built as a simple shell around </a:t>
            </a:r>
            <a:r>
              <a:rPr lang="en-US" sz="1000" dirty="0" err="1"/>
              <a:t>CORSIM</a:t>
            </a:r>
            <a:r>
              <a:rPr lang="en-US" sz="1000" dirty="0"/>
              <a:t>, </a:t>
            </a:r>
            <a:r>
              <a:rPr lang="en-US" sz="1000" dirty="0" err="1"/>
              <a:t>TSIS</a:t>
            </a:r>
            <a:r>
              <a:rPr lang="en-US" sz="1000" dirty="0"/>
              <a:t> has evolved into a sophisticated toolkit. Though used by the FHWA for conducting research, these tools are sold to the public.</a:t>
            </a:r>
          </a:p>
          <a:p>
            <a:r>
              <a:rPr lang="en-US" sz="1000" b="1" dirty="0"/>
              <a:t>Additional Info: </a:t>
            </a:r>
            <a:r>
              <a:rPr lang="en-US" sz="1000" dirty="0" err="1"/>
              <a:t>TSIS</a:t>
            </a:r>
            <a:r>
              <a:rPr lang="en-US" sz="1000" dirty="0"/>
              <a:t> = Traffic Software Integrated System</a:t>
            </a:r>
          </a:p>
          <a:p>
            <a:r>
              <a:rPr lang="en-US" sz="1000" b="1" dirty="0"/>
              <a:t>Questions/Interactivity:</a:t>
            </a:r>
            <a:r>
              <a:rPr lang="en-US" sz="1000" dirty="0"/>
              <a:t> None</a:t>
            </a:r>
          </a:p>
          <a:p>
            <a:r>
              <a:rPr lang="en-US" sz="1000" b="1" dirty="0"/>
              <a:t>Possible Problems:</a:t>
            </a:r>
            <a:r>
              <a:rPr lang="en-US" sz="1000" dirty="0"/>
              <a:t> </a:t>
            </a:r>
            <a:r>
              <a:rPr lang="en-US" sz="1000" dirty="0" err="1"/>
              <a:t>CORSIM</a:t>
            </a:r>
            <a:r>
              <a:rPr lang="en-US" sz="1000" dirty="0"/>
              <a:t> is not for work zone analysis specifically but it can be used for certain applications.</a:t>
            </a:r>
          </a:p>
          <a:p>
            <a:endParaRPr lang="en-US" dirty="0"/>
          </a:p>
          <a:p>
            <a:endParaRPr lang="en-US" dirty="0"/>
          </a:p>
          <a:p>
            <a:endParaRPr lang="en-US" dirty="0"/>
          </a:p>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noFill/>
          <a:ln/>
        </p:spPr>
        <p:txBody>
          <a:bodyPr/>
          <a:lstStyle/>
          <a:p>
            <a:r>
              <a:rPr lang="en-US" sz="1000" b="1"/>
              <a:t>Key Message:</a:t>
            </a:r>
            <a:r>
              <a:rPr lang="en-US" sz="1000"/>
              <a:t> Introduce CORSIM</a:t>
            </a:r>
          </a:p>
          <a:p>
            <a:r>
              <a:rPr lang="en-US" sz="1000" b="1"/>
              <a:t>Time:</a:t>
            </a:r>
            <a:r>
              <a:rPr lang="en-US" sz="1000"/>
              <a:t> 1 min</a:t>
            </a:r>
          </a:p>
          <a:p>
            <a:r>
              <a:rPr lang="en-US" sz="1000" b="1"/>
              <a:t>Builds:</a:t>
            </a:r>
            <a:r>
              <a:rPr lang="en-US" sz="1000"/>
              <a:t> None</a:t>
            </a:r>
          </a:p>
          <a:p>
            <a:r>
              <a:rPr lang="en-US" sz="1000" b="1"/>
              <a:t>Suggested Comments:</a:t>
            </a:r>
            <a:r>
              <a:rPr lang="en-US" sz="1000"/>
              <a:t>  This shows a screen capture of CORSIM, specifically its freeway model FRESIM. The area in red simulates a lane that has been closed, perhaps because a work zone. The area in yellow indicates rubbernecking, or a reduction of capacity on that lane. CORSIM would not show tapers, but it can simulate lane closures and report measures of effectiveness.</a:t>
            </a:r>
          </a:p>
          <a:p>
            <a:r>
              <a:rPr lang="en-US" sz="1000" b="1"/>
              <a:t>Additional Info: </a:t>
            </a:r>
            <a:r>
              <a:rPr lang="en-US" sz="1000"/>
              <a:t>TSIS = Traffic Software Integrated System</a:t>
            </a:r>
          </a:p>
          <a:p>
            <a:r>
              <a:rPr lang="en-US" sz="1000" b="1"/>
              <a:t>Questions/Interactivity:</a:t>
            </a:r>
            <a:r>
              <a:rPr lang="en-US" sz="1000"/>
              <a:t> None</a:t>
            </a:r>
          </a:p>
          <a:p>
            <a:r>
              <a:rPr lang="en-US" sz="1000" b="1"/>
              <a:t>Possible Problems:</a:t>
            </a:r>
            <a:r>
              <a:rPr lang="en-US" sz="1000"/>
              <a:t> CORSIM is not for work zone analysis specifically but it can be used for certain applications.</a:t>
            </a:r>
          </a:p>
          <a:p>
            <a:pPr eaLnBrk="1" hangingPunct="1"/>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a:ln/>
        </p:spPr>
      </p:sp>
      <p:sp>
        <p:nvSpPr>
          <p:cNvPr id="129027" name="Notes Placeholder 2"/>
          <p:cNvSpPr>
            <a:spLocks noGrp="1"/>
          </p:cNvSpPr>
          <p:nvPr>
            <p:ph type="body" idx="1"/>
          </p:nvPr>
        </p:nvSpPr>
        <p:spPr>
          <a:noFill/>
          <a:ln/>
        </p:spPr>
        <p:txBody>
          <a:bodyPr/>
          <a:lstStyle/>
          <a:p>
            <a:r>
              <a:rPr lang="en-US" sz="1000" b="1" dirty="0"/>
              <a:t>Key Message:</a:t>
            </a:r>
            <a:r>
              <a:rPr lang="en-US" sz="1000" dirty="0"/>
              <a:t> Introduce CORSIM</a:t>
            </a:r>
          </a:p>
          <a:p>
            <a:r>
              <a:rPr lang="en-US" sz="1000" b="1" dirty="0"/>
              <a:t>Time:</a:t>
            </a:r>
            <a:r>
              <a:rPr lang="en-US" sz="1000" dirty="0"/>
              <a:t> 1 min</a:t>
            </a:r>
          </a:p>
          <a:p>
            <a:r>
              <a:rPr lang="en-US" sz="1000" b="1" dirty="0"/>
              <a:t>Builds:</a:t>
            </a:r>
            <a:r>
              <a:rPr lang="en-US" sz="1000" dirty="0"/>
              <a:t> None</a:t>
            </a:r>
          </a:p>
          <a:p>
            <a:r>
              <a:rPr lang="en-US" sz="1000" b="1" dirty="0"/>
              <a:t>Suggested Comments:</a:t>
            </a:r>
            <a:r>
              <a:rPr lang="en-US" sz="1000" dirty="0"/>
              <a:t>  FHWA has published a report with guidelines for applying CORSIM. An NHI course is also available.</a:t>
            </a:r>
          </a:p>
          <a:p>
            <a:r>
              <a:rPr lang="en-US" sz="1000" b="1" dirty="0"/>
              <a:t>Additional Info: </a:t>
            </a:r>
            <a:r>
              <a:rPr lang="en-US" sz="1000" dirty="0"/>
              <a:t>Available from http://</a:t>
            </a:r>
            <a:r>
              <a:rPr lang="en-US" sz="1000" dirty="0" err="1"/>
              <a:t>ops.fhwa.dot.gov</a:t>
            </a:r>
            <a:r>
              <a:rPr lang="en-US" sz="1000" dirty="0"/>
              <a:t>/</a:t>
            </a:r>
            <a:r>
              <a:rPr lang="en-US" sz="1000" dirty="0" err="1"/>
              <a:t>trafficanalysistools</a:t>
            </a:r>
            <a:r>
              <a:rPr lang="en-US" sz="1000" dirty="0"/>
              <a:t>/tat_vol4/</a:t>
            </a:r>
            <a:r>
              <a:rPr lang="en-US" sz="1000" dirty="0" err="1"/>
              <a:t>index.htm</a:t>
            </a:r>
            <a:endParaRPr lang="en-US" sz="1000" dirty="0"/>
          </a:p>
          <a:p>
            <a:r>
              <a:rPr lang="en-US" sz="1000" b="1" dirty="0"/>
              <a:t>Questions/Interactivity:</a:t>
            </a:r>
            <a:r>
              <a:rPr lang="en-US" sz="1000" dirty="0"/>
              <a:t> None</a:t>
            </a:r>
          </a:p>
          <a:p>
            <a:r>
              <a:rPr lang="en-US" sz="1000" b="1" dirty="0"/>
              <a:t>Possible Problems:</a:t>
            </a:r>
            <a:r>
              <a:rPr lang="en-US" sz="1000" dirty="0"/>
              <a:t> CORSIM is not for work zone analysis specifically but it can be used for certain applications. NHI = National Highway Institute</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a:ln/>
        </p:spPr>
      </p:sp>
      <p:sp>
        <p:nvSpPr>
          <p:cNvPr id="130051" name="Notes Placeholder 2"/>
          <p:cNvSpPr>
            <a:spLocks noGrp="1"/>
          </p:cNvSpPr>
          <p:nvPr>
            <p:ph type="body" idx="1"/>
          </p:nvPr>
        </p:nvSpPr>
        <p:spPr>
          <a:noFill/>
          <a:ln/>
        </p:spPr>
        <p:txBody>
          <a:bodyPr/>
          <a:lstStyle/>
          <a:p>
            <a:r>
              <a:rPr lang="en-US" sz="1000" b="1"/>
              <a:t>Key Message:</a:t>
            </a:r>
            <a:r>
              <a:rPr lang="en-US" sz="1000"/>
              <a:t> Introduce CORSIM</a:t>
            </a:r>
          </a:p>
          <a:p>
            <a:r>
              <a:rPr lang="en-US" sz="1000" b="1"/>
              <a:t>Time:</a:t>
            </a:r>
            <a:r>
              <a:rPr lang="en-US" sz="1000"/>
              <a:t> 1 min</a:t>
            </a:r>
          </a:p>
          <a:p>
            <a:r>
              <a:rPr lang="en-US" sz="1000" b="1"/>
              <a:t>Builds:</a:t>
            </a:r>
            <a:r>
              <a:rPr lang="en-US" sz="1000"/>
              <a:t> None</a:t>
            </a:r>
          </a:p>
          <a:p>
            <a:r>
              <a:rPr lang="en-US" sz="1000" b="1"/>
              <a:t>Suggested Comments:</a:t>
            </a:r>
            <a:r>
              <a:rPr lang="en-US" sz="1000"/>
              <a:t>  TSIS (pronounced “T”-sis”) can be ordered from http://mctrans.ce.ufl.edu/featured/TSIS/. Mc</a:t>
            </a:r>
            <a:r>
              <a:rPr lang="en-US" sz="1000" i="1"/>
              <a:t>Trans</a:t>
            </a:r>
            <a:r>
              <a:rPr lang="en-US" sz="1000"/>
              <a:t> is a full service software support center serving the transportation engineering and planning community. Mc</a:t>
            </a:r>
            <a:r>
              <a:rPr lang="en-US" sz="1000" i="1"/>
              <a:t>Trans</a:t>
            </a:r>
            <a:r>
              <a:rPr lang="en-US" sz="1000"/>
              <a:t> has a professional staff of faculty, programmers, technical support and administrative personnel to offer users a variety of services. Located at the University of Florida.</a:t>
            </a:r>
          </a:p>
          <a:p>
            <a:r>
              <a:rPr lang="en-US" sz="1000" b="1"/>
              <a:t>Additional Info: </a:t>
            </a:r>
            <a:r>
              <a:rPr lang="en-US" sz="1000"/>
              <a:t>http://mctrans.ce.ufl.edu/</a:t>
            </a:r>
          </a:p>
          <a:p>
            <a:r>
              <a:rPr lang="en-US" sz="1000" b="1"/>
              <a:t>Questions/Interactivity:</a:t>
            </a:r>
            <a:r>
              <a:rPr lang="en-US" sz="1000"/>
              <a:t> None</a:t>
            </a:r>
          </a:p>
          <a:p>
            <a:r>
              <a:rPr lang="en-US" sz="1000" b="1"/>
              <a:t>Possible Problems:</a:t>
            </a:r>
            <a:r>
              <a:rPr lang="en-US" sz="1000"/>
              <a:t> CORSIM is not for work zone analysis specifically but it can be used for certain applications.</a:t>
            </a:r>
          </a:p>
          <a:p>
            <a:endParaRPr lang="en-US"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p:spPr>
        <p:txBody>
          <a:bodyPr/>
          <a:lstStyle/>
          <a:p>
            <a:pPr eaLnBrk="1" hangingPunct="1"/>
            <a:r>
              <a:rPr lang="en-US" sz="900" b="1"/>
              <a:t>Key Message: </a:t>
            </a:r>
            <a:r>
              <a:rPr lang="en-US" sz="900"/>
              <a:t>Traffic Analysis Tools</a:t>
            </a:r>
          </a:p>
          <a:p>
            <a:pPr eaLnBrk="1" hangingPunct="1"/>
            <a:r>
              <a:rPr lang="en-US" sz="900" b="1"/>
              <a:t>Est. Presentation Time: </a:t>
            </a:r>
            <a:r>
              <a:rPr lang="en-US" sz="900"/>
              <a:t>1-2 minute(s)</a:t>
            </a:r>
          </a:p>
          <a:p>
            <a:pPr eaLnBrk="1" hangingPunct="1"/>
            <a:r>
              <a:rPr lang="en-US" sz="900" b="1"/>
              <a:t>Explanation of Cues/Builds: </a:t>
            </a:r>
            <a:r>
              <a:rPr lang="en-US" sz="900"/>
              <a:t>None</a:t>
            </a:r>
          </a:p>
          <a:p>
            <a:r>
              <a:rPr lang="en-US" sz="900" b="1"/>
              <a:t>Suggested Comments: </a:t>
            </a:r>
            <a:r>
              <a:rPr lang="en-US" sz="900"/>
              <a:t>There are several tools available to perform impacts analysis. Some designed specifically for WZ applications Others, although not designed specifically for WZ, can be used.</a:t>
            </a:r>
          </a:p>
          <a:p>
            <a:r>
              <a:rPr lang="en-US" sz="900" b="1"/>
              <a:t>Suggested Questions: </a:t>
            </a:r>
            <a:r>
              <a:rPr lang="en-US" sz="900"/>
              <a:t>None</a:t>
            </a:r>
          </a:p>
          <a:p>
            <a:pPr eaLnBrk="1" hangingPunct="1"/>
            <a:r>
              <a:rPr lang="en-US" sz="900" b="1"/>
              <a:t>Additional Information: </a:t>
            </a:r>
            <a:r>
              <a:rPr lang="en-US" sz="900"/>
              <a:t>http://ops.fhwa.dot.gov/trafficanalysistools/toolbox.htm</a:t>
            </a:r>
            <a:endParaRPr lang="en-US" sz="900" b="1"/>
          </a:p>
          <a:p>
            <a:pPr eaLnBrk="1" hangingPunct="1"/>
            <a:r>
              <a:rPr lang="en-US" sz="900" b="1"/>
              <a:t>Possible Problems: </a:t>
            </a:r>
            <a:r>
              <a:rPr lang="en-US" sz="900"/>
              <a:t>Not all of these tools are specifically for work zones. The use of tools is not the only way to do impacts assessment and the use of tools is not required.</a:t>
            </a:r>
          </a:p>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a:noFill/>
          <a:ln/>
        </p:spPr>
        <p:txBody>
          <a:bodyPr/>
          <a:lstStyle/>
          <a:p>
            <a:r>
              <a:rPr lang="en-US" sz="1000" b="1"/>
              <a:t>Key Message:</a:t>
            </a:r>
            <a:r>
              <a:rPr lang="en-US" sz="1000"/>
              <a:t> Continuing the discussion of simulation methods.</a:t>
            </a:r>
          </a:p>
          <a:p>
            <a:r>
              <a:rPr lang="en-US" sz="1000" b="1"/>
              <a:t>Time:</a:t>
            </a:r>
            <a:r>
              <a:rPr lang="en-US" sz="1000"/>
              <a:t> 1 min</a:t>
            </a:r>
          </a:p>
          <a:p>
            <a:r>
              <a:rPr lang="en-US" sz="1000" b="1"/>
              <a:t>Builds:</a:t>
            </a:r>
            <a:r>
              <a:rPr lang="en-US" sz="1000"/>
              <a:t> None</a:t>
            </a:r>
          </a:p>
          <a:p>
            <a:r>
              <a:rPr lang="en-US" sz="1000" b="1"/>
              <a:t>Additional Info:</a:t>
            </a:r>
            <a:r>
              <a:rPr lang="en-US" sz="1000"/>
              <a:t> </a:t>
            </a:r>
            <a:r>
              <a:rPr lang="en-US" sz="1000" b="1"/>
              <a:t>Mesoscopic simulation models</a:t>
            </a:r>
            <a:r>
              <a:rPr lang="en-US" sz="1000"/>
              <a:t> – Mesoscopic models combine properties of both microscopic (discussed below) and macroscopic simulation models. As in microscopic models, the mesoscopic models' unit of traffic flow is the individual vehicle. Similar to microscopic simulation models, mesoscopic tools assign vehicle types and driver behavior, as well as their relationships with the roadway characteristics. Their movement, however, follows the approach of macroscopic models and is governed by the average speed on the travel link. Mesoscopic model travel prediction takes place at an aggregate level, and does not consider dynamic speed/volume relationships. As such, mesoscopic models provide less accuracy than microsimulation tools, but are superior to typical planning analysis techniques. Examples of mesoscopic models include Continuous Traffic Assignment Model (CONTRAM), and Dynamic Network Assignment Simulation Model for Advanced Road Telematics for Planning (DYNASMART-P).</a:t>
            </a:r>
          </a:p>
          <a:p>
            <a:r>
              <a:rPr lang="en-US" sz="1000" b="1"/>
              <a:t>Questions/Interactivity:</a:t>
            </a:r>
            <a:r>
              <a:rPr lang="en-US" sz="1000"/>
              <a:t> None</a:t>
            </a:r>
          </a:p>
          <a:p>
            <a:r>
              <a:rPr lang="en-US" sz="1000" b="1"/>
              <a:t>Possible Problems:</a:t>
            </a:r>
            <a:r>
              <a:rPr lang="en-US" sz="1000"/>
              <a:t> None</a:t>
            </a:r>
          </a:p>
          <a:p>
            <a:r>
              <a:rPr lang="en-US" sz="1000" b="1"/>
              <a:t>Examples of mesoscopic simulation tools:</a:t>
            </a:r>
          </a:p>
          <a:p>
            <a:r>
              <a:rPr lang="en-US" sz="1000"/>
              <a:t>CONTRAM (Continuous Traffic Assignment Model): </a:t>
            </a:r>
            <a:r>
              <a:rPr lang="en-US" sz="1000">
                <a:hlinkClick r:id="rId3"/>
              </a:rPr>
              <a:t>http://www.contram.com</a:t>
            </a:r>
            <a:endParaRPr lang="en-US" sz="1000"/>
          </a:p>
          <a:p>
            <a:r>
              <a:rPr lang="en-US" sz="1000"/>
              <a:t>DYNAMIT-P, DYNAMIT-X, DYNASMART-P, DYNASMART-X: </a:t>
            </a:r>
            <a:r>
              <a:rPr lang="en-US" sz="1000">
                <a:hlinkClick r:id="rId4"/>
              </a:rPr>
              <a:t>http://www.dynamictrafficassignment.org</a:t>
            </a:r>
            <a:endParaRPr lang="en-US" sz="1000"/>
          </a:p>
          <a:p>
            <a:r>
              <a:rPr lang="en-US" sz="1000"/>
              <a:t>MesoTS: http://plan2op.fhwa.dot.gov/pdfs/Pdf2/mesoscopic.pdf</a:t>
            </a:r>
          </a:p>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a:ln/>
        </p:spPr>
      </p:sp>
      <p:sp>
        <p:nvSpPr>
          <p:cNvPr id="132099" name="Notes Placeholder 2"/>
          <p:cNvSpPr>
            <a:spLocks noGrp="1"/>
          </p:cNvSpPr>
          <p:nvPr>
            <p:ph type="body" idx="1"/>
          </p:nvPr>
        </p:nvSpPr>
        <p:spPr>
          <a:noFill/>
          <a:ln/>
        </p:spPr>
        <p:txBody>
          <a:bodyPr/>
          <a:lstStyle/>
          <a:p>
            <a:r>
              <a:rPr lang="en-US" sz="1000" b="1"/>
              <a:t>Key Message:</a:t>
            </a:r>
            <a:r>
              <a:rPr lang="en-US" sz="1000"/>
              <a:t> Continuing the discussion of simulation methods.</a:t>
            </a:r>
          </a:p>
          <a:p>
            <a:r>
              <a:rPr lang="en-US" sz="1000" b="1"/>
              <a:t>Time:</a:t>
            </a:r>
            <a:r>
              <a:rPr lang="en-US" sz="1000"/>
              <a:t> 1 min</a:t>
            </a:r>
          </a:p>
          <a:p>
            <a:r>
              <a:rPr lang="en-US" sz="1000" b="1"/>
              <a:t>Builds:</a:t>
            </a:r>
            <a:r>
              <a:rPr lang="en-US" sz="1000"/>
              <a:t> None</a:t>
            </a:r>
          </a:p>
          <a:p>
            <a:r>
              <a:rPr lang="en-US" sz="1000" b="1"/>
              <a:t>Additional Info:</a:t>
            </a:r>
            <a:r>
              <a:rPr lang="en-US" sz="1000"/>
              <a:t> Mesoscopic simulation models are the newest generation of traffic simulation modeling tools. These tools evolved from a need for an intermediate level of analysis. They provide more detail than both the travel demand models and macroscopic simulation models discussed previously, but not as much fidelity as the microscopic simulation tools discussed in the next section. Mesoscopic models tend to represent the relative flow of vehicles on a network link, but do not represent individual lanes on the link. The strength of mesoscopic simulation models when analyzing work zones includes the ability to model both large geographic areas and corridors. In addition, diversion routes and signalized intersections can be modeled. In the case of a corridor with an interstate and signalized arterial road running through it, the diversion route onto the arterial could be more readily modeled using a mesoscopic simulation model.  This type of analysis would not be easy to conduct using travel demand models or macroscopic simulation models, and can only be represented in a more limited fashion in some sketch-planning tools. Commonly used mesoscopic simulation tools for work zone analysis include the family of DYNASMART and DYNAMIT models as well as newly introduced hybrid/multi-scale models including Cube’s Avenue and Caliper’s TransModeler. </a:t>
            </a:r>
          </a:p>
          <a:p>
            <a:r>
              <a:rPr lang="en-US" sz="1000" b="1"/>
              <a:t>Questions/Interactivity:</a:t>
            </a:r>
            <a:r>
              <a:rPr lang="en-US" sz="1000"/>
              <a:t> None</a:t>
            </a:r>
          </a:p>
          <a:p>
            <a:r>
              <a:rPr lang="en-US" sz="1000" b="1"/>
              <a:t>Possible Problems:</a:t>
            </a:r>
            <a:r>
              <a:rPr lang="en-US" sz="1000"/>
              <a:t> None</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a:ln/>
        </p:spPr>
      </p:sp>
      <p:sp>
        <p:nvSpPr>
          <p:cNvPr id="133123" name="Notes Placeholder 2"/>
          <p:cNvSpPr>
            <a:spLocks noGrp="1"/>
          </p:cNvSpPr>
          <p:nvPr>
            <p:ph type="body" idx="1"/>
          </p:nvPr>
        </p:nvSpPr>
        <p:spPr>
          <a:noFill/>
          <a:ln/>
        </p:spPr>
        <p:txBody>
          <a:bodyPr/>
          <a:lstStyle/>
          <a:p>
            <a:r>
              <a:rPr lang="en-US" sz="1000" b="1" dirty="0"/>
              <a:t>Key Message:</a:t>
            </a:r>
            <a:r>
              <a:rPr lang="en-US" sz="1000" dirty="0"/>
              <a:t> Introduce WZ-specific tools</a:t>
            </a:r>
          </a:p>
          <a:p>
            <a:r>
              <a:rPr lang="en-US" sz="1000" b="1" dirty="0"/>
              <a:t>Time:</a:t>
            </a:r>
            <a:r>
              <a:rPr lang="en-US" sz="1000" dirty="0"/>
              <a:t> 1 min</a:t>
            </a:r>
          </a:p>
          <a:p>
            <a:r>
              <a:rPr lang="en-US" sz="1000" b="1" dirty="0"/>
              <a:t>Builds:</a:t>
            </a:r>
            <a:r>
              <a:rPr lang="en-US" sz="1000" dirty="0"/>
              <a:t> None</a:t>
            </a:r>
          </a:p>
          <a:p>
            <a:r>
              <a:rPr lang="en-US" sz="1000" b="1" dirty="0"/>
              <a:t>Suggested Comments:</a:t>
            </a:r>
            <a:r>
              <a:rPr lang="en-US" sz="1000" dirty="0"/>
              <a:t>  There are work zone-specific analysis tools. They are listed on the screen. Let’s look at them.</a:t>
            </a:r>
          </a:p>
          <a:p>
            <a:r>
              <a:rPr lang="en-US" sz="1000" b="1" dirty="0"/>
              <a:t>Additional Info: </a:t>
            </a:r>
            <a:r>
              <a:rPr lang="en-US" sz="1000" dirty="0"/>
              <a:t>None</a:t>
            </a:r>
          </a:p>
          <a:p>
            <a:r>
              <a:rPr lang="en-US" sz="1000" b="1" dirty="0"/>
              <a:t>Questions/Interactivity:</a:t>
            </a:r>
            <a:r>
              <a:rPr lang="en-US" sz="1000" dirty="0"/>
              <a:t> None</a:t>
            </a:r>
          </a:p>
          <a:p>
            <a:r>
              <a:rPr lang="en-US" sz="1000" b="1" dirty="0"/>
              <a:t>Possible Problems:</a:t>
            </a:r>
            <a:r>
              <a:rPr lang="en-US" sz="1000" dirty="0"/>
              <a:t> Some tools, such as </a:t>
            </a:r>
            <a:r>
              <a:rPr lang="en-US" sz="1000" dirty="0" err="1"/>
              <a:t>DYNASMART</a:t>
            </a:r>
            <a:r>
              <a:rPr lang="en-US" sz="1000" dirty="0"/>
              <a:t>-P, were not designed specifically for work zones but they can be used to analyze work zone situations.</a:t>
            </a:r>
          </a:p>
          <a:p>
            <a:endParaRPr lang="en-US" sz="1000"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ln/>
        </p:spPr>
      </p:sp>
      <p:sp>
        <p:nvSpPr>
          <p:cNvPr id="134147" name="Notes Placeholder 2"/>
          <p:cNvSpPr>
            <a:spLocks noGrp="1"/>
          </p:cNvSpPr>
          <p:nvPr>
            <p:ph type="body" idx="1"/>
          </p:nvPr>
        </p:nvSpPr>
        <p:spPr>
          <a:xfrm>
            <a:off x="533400" y="4343400"/>
            <a:ext cx="6019800" cy="4114800"/>
          </a:xfrm>
          <a:noFill/>
          <a:ln/>
        </p:spPr>
        <p:txBody>
          <a:bodyPr/>
          <a:lstStyle/>
          <a:p>
            <a:r>
              <a:rPr lang="en-US" sz="1000" b="1"/>
              <a:t>Key Message:</a:t>
            </a:r>
            <a:r>
              <a:rPr lang="en-US" sz="1000"/>
              <a:t> Introduce QuickZone</a:t>
            </a:r>
          </a:p>
          <a:p>
            <a:r>
              <a:rPr lang="en-US" sz="1000" b="1"/>
              <a:t>Time:</a:t>
            </a:r>
            <a:r>
              <a:rPr lang="en-US" sz="1000"/>
              <a:t> 2 min</a:t>
            </a:r>
          </a:p>
          <a:p>
            <a:r>
              <a:rPr lang="en-US" sz="1000" b="1"/>
              <a:t>Builds:</a:t>
            </a:r>
            <a:r>
              <a:rPr lang="en-US" sz="1000"/>
              <a:t> None</a:t>
            </a:r>
          </a:p>
          <a:p>
            <a:r>
              <a:rPr lang="en-US" sz="1000" b="1"/>
              <a:t>Suggested Comments:</a:t>
            </a:r>
            <a:r>
              <a:rPr lang="en-US" sz="1000"/>
              <a:t>  </a:t>
            </a:r>
            <a:r>
              <a:rPr lang="en-US" sz="1000" b="1"/>
              <a:t>QuickZone</a:t>
            </a:r>
            <a:r>
              <a:rPr lang="en-US" sz="1000"/>
              <a:t> is a work zone delay estimation model developed by the Federal Highway Administration (FHWA) Research, Development, and Technology (RD&amp;T) program. QuickZone was developed to help State and local transportation agencies better understand and consider the impacts of work zones as they plan, design, and implement their highway projects. QuickZone can help enable the consideration of the work zone impacts of alternate work zone design and mitigation strategies. QuickZone provides this capability to project planners and engineers, whereby they can obtain an estimate of delay, queuing, and user costs associated with alternate work zone design and mitigation strategies. QuickZone provides analysis options to estimate work zone delays and user costs for different demand patterns and for temporal (seasonal, weekly, daily) and spatial variations of work zone configurations. It can quantify corridor delay resulting from capacity decreases in work zones; identify the impact on delay of alternative construction phasing plans; and support tradeoff analyses between construction costs and delay costs. Work zone impacts and costs are estimated for an average day of work, which can then be amortized to get an estimate of average annual costs based on a user-specified life-cycle for the improvement. It can assess the impact of delay-mitigation strategies, such as alternate routing, signal re-timing, lane widening, and ramp metering. In addition to estimating work zone delays and user costs, QuickZone also provides a sketch-planning analysis of travel behavioral changes in response to work zones. QuickZone also supports the calculation of work-completion incentives. The software will therefore help highway agencies better phase and stage their construction and maintenance activities. For example, QuickZone enables road owners and contractors to compare the effects of doing highway work at night instead of during the day, or that of diverting traffic to one road versus another road at various stages of construction. </a:t>
            </a:r>
          </a:p>
          <a:p>
            <a:r>
              <a:rPr lang="en-US" sz="1000" b="1"/>
              <a:t>Additional Info: </a:t>
            </a:r>
            <a:r>
              <a:rPr lang="en-US" sz="1000"/>
              <a:t>For additional information, contact Debbie Curtis in Operations/ITS at: deborah.curtis@fhwa.dot.gov.</a:t>
            </a:r>
          </a:p>
          <a:p>
            <a:r>
              <a:rPr lang="en-US" sz="1000" b="1"/>
              <a:t>Questions/Interactivity:</a:t>
            </a:r>
            <a:r>
              <a:rPr lang="en-US" sz="1000"/>
              <a:t> None</a:t>
            </a:r>
          </a:p>
          <a:p>
            <a:r>
              <a:rPr lang="en-US" sz="1000" b="1"/>
              <a:t>Possible Problems:</a:t>
            </a:r>
            <a:r>
              <a:rPr lang="en-US" sz="1000"/>
              <a:t> None</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a:ln/>
        </p:spPr>
      </p:sp>
      <p:sp>
        <p:nvSpPr>
          <p:cNvPr id="135171" name="Notes Placeholder 2"/>
          <p:cNvSpPr>
            <a:spLocks noGrp="1"/>
          </p:cNvSpPr>
          <p:nvPr>
            <p:ph type="body" idx="1"/>
          </p:nvPr>
        </p:nvSpPr>
        <p:spPr>
          <a:noFill/>
          <a:ln/>
        </p:spPr>
        <p:txBody>
          <a:bodyPr/>
          <a:lstStyle/>
          <a:p>
            <a:r>
              <a:rPr lang="en-US" sz="1000" b="1"/>
              <a:t>Key Message:</a:t>
            </a:r>
            <a:r>
              <a:rPr lang="en-US" sz="1000"/>
              <a:t> Introduce QuickZone</a:t>
            </a:r>
          </a:p>
          <a:p>
            <a:r>
              <a:rPr lang="en-US" sz="1000" b="1"/>
              <a:t>Time:</a:t>
            </a:r>
            <a:r>
              <a:rPr lang="en-US" sz="1000"/>
              <a:t> 2 min</a:t>
            </a:r>
          </a:p>
          <a:p>
            <a:r>
              <a:rPr lang="en-US" sz="1000" b="1"/>
              <a:t>Builds:</a:t>
            </a:r>
            <a:r>
              <a:rPr lang="en-US" sz="1000"/>
              <a:t> None</a:t>
            </a:r>
          </a:p>
          <a:p>
            <a:r>
              <a:rPr lang="en-US" sz="1000" b="1"/>
              <a:t>Suggested Comments:</a:t>
            </a:r>
            <a:r>
              <a:rPr lang="en-US" sz="1000"/>
              <a:t>  The primary functions of QuickZone are:</a:t>
            </a:r>
          </a:p>
          <a:p>
            <a:r>
              <a:rPr lang="en-US" sz="1000"/>
              <a:t>Quantification of corridor delay resulting from capacity decreases in work zones. </a:t>
            </a:r>
          </a:p>
          <a:p>
            <a:r>
              <a:rPr lang="en-US" sz="1000"/>
              <a:t>Identification of delay impacts of alternative project phasing plans. </a:t>
            </a:r>
          </a:p>
          <a:p>
            <a:r>
              <a:rPr lang="en-US" sz="1000"/>
              <a:t>Supporting tradeoff analyses between construction costs and delay costs. </a:t>
            </a:r>
          </a:p>
          <a:p>
            <a:r>
              <a:rPr lang="en-US" sz="1000"/>
              <a:t>Examination of impacts of construction staging, by:</a:t>
            </a:r>
            <a:br>
              <a:rPr lang="en-US" sz="1000"/>
            </a:br>
            <a:r>
              <a:rPr lang="en-US" sz="1000"/>
              <a:t>     - location along mainline</a:t>
            </a:r>
            <a:br>
              <a:rPr lang="en-US" sz="1000"/>
            </a:br>
            <a:r>
              <a:rPr lang="en-US" sz="1000"/>
              <a:t>     - time-of-day (peak vs. off-peak)</a:t>
            </a:r>
            <a:br>
              <a:rPr lang="en-US" sz="1000"/>
            </a:br>
            <a:r>
              <a:rPr lang="en-US" sz="1000"/>
              <a:t>     - season (summer vs. winter) </a:t>
            </a:r>
          </a:p>
          <a:p>
            <a:r>
              <a:rPr lang="en-US" sz="1000"/>
              <a:t>Assessment of travel demand measures and other delay mitigation strategies. </a:t>
            </a:r>
          </a:p>
          <a:p>
            <a:r>
              <a:rPr lang="en-US" sz="1000"/>
              <a:t>Allowing the establishment of work completion incentives. </a:t>
            </a:r>
          </a:p>
          <a:p>
            <a:r>
              <a:rPr lang="en-US" sz="1000" b="1"/>
              <a:t>Additional Info: </a:t>
            </a:r>
            <a:r>
              <a:rPr lang="en-US" sz="1000"/>
              <a:t>For additional information, contact Debbie Curtis in Operations/ITS at: </a:t>
            </a:r>
            <a:r>
              <a:rPr lang="en-US" sz="1000">
                <a:hlinkClick r:id="rId3"/>
              </a:rPr>
              <a:t>deborah.curtis@fhwa.dot.gov</a:t>
            </a:r>
            <a:r>
              <a:rPr lang="en-US" sz="1000"/>
              <a:t>.</a:t>
            </a:r>
          </a:p>
          <a:p>
            <a:r>
              <a:rPr lang="en-US" sz="1000" b="1"/>
              <a:t>Questions/Interactivity:</a:t>
            </a:r>
            <a:r>
              <a:rPr lang="en-US" sz="1000"/>
              <a:t> None</a:t>
            </a:r>
          </a:p>
          <a:p>
            <a:r>
              <a:rPr lang="en-US" sz="1000" b="1"/>
              <a:t>Possible Problems:</a:t>
            </a:r>
            <a:r>
              <a:rPr lang="en-US" sz="1000"/>
              <a:t> None</a:t>
            </a:r>
          </a:p>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a:ln/>
        </p:spPr>
      </p:sp>
      <p:sp>
        <p:nvSpPr>
          <p:cNvPr id="136195" name="Notes Placeholder 2"/>
          <p:cNvSpPr>
            <a:spLocks noGrp="1"/>
          </p:cNvSpPr>
          <p:nvPr>
            <p:ph type="body" idx="1"/>
          </p:nvPr>
        </p:nvSpPr>
        <p:spPr>
          <a:noFill/>
          <a:ln/>
        </p:spPr>
        <p:txBody>
          <a:bodyPr/>
          <a:lstStyle/>
          <a:p>
            <a:r>
              <a:rPr lang="en-US" sz="1000" b="1"/>
              <a:t>Key Message:</a:t>
            </a:r>
            <a:r>
              <a:rPr lang="en-US" sz="1000"/>
              <a:t> Introduce QuickZone</a:t>
            </a:r>
          </a:p>
          <a:p>
            <a:r>
              <a:rPr lang="en-US" sz="1000" b="1"/>
              <a:t>Time:</a:t>
            </a:r>
            <a:r>
              <a:rPr lang="en-US" sz="1000"/>
              <a:t> 2 min</a:t>
            </a:r>
          </a:p>
          <a:p>
            <a:r>
              <a:rPr lang="en-US" sz="1000" b="1"/>
              <a:t>Builds:</a:t>
            </a:r>
            <a:r>
              <a:rPr lang="en-US" sz="1000"/>
              <a:t> None</a:t>
            </a:r>
          </a:p>
          <a:p>
            <a:r>
              <a:rPr lang="en-US" sz="1000" b="1"/>
              <a:t>Suggested Comments:</a:t>
            </a:r>
            <a:r>
              <a:rPr lang="en-US" sz="1000"/>
              <a:t>  The primary functions of QuickZone are:</a:t>
            </a:r>
          </a:p>
          <a:p>
            <a:r>
              <a:rPr lang="en-US" sz="1000"/>
              <a:t>Quantification of corridor delay resulting from capacity decreases in work zones. </a:t>
            </a:r>
          </a:p>
          <a:p>
            <a:r>
              <a:rPr lang="en-US" sz="1000"/>
              <a:t>Identification of delay impacts of alternative project phasing plans. </a:t>
            </a:r>
          </a:p>
          <a:p>
            <a:r>
              <a:rPr lang="en-US" sz="1000"/>
              <a:t>Supporting tradeoff analyses between construction costs and delay costs. </a:t>
            </a:r>
          </a:p>
          <a:p>
            <a:r>
              <a:rPr lang="en-US" sz="1000"/>
              <a:t>Examination of impacts of construction staging, by:</a:t>
            </a:r>
            <a:br>
              <a:rPr lang="en-US" sz="1000"/>
            </a:br>
            <a:r>
              <a:rPr lang="en-US" sz="1000"/>
              <a:t>     - location along mainline</a:t>
            </a:r>
            <a:br>
              <a:rPr lang="en-US" sz="1000"/>
            </a:br>
            <a:r>
              <a:rPr lang="en-US" sz="1000"/>
              <a:t>     - time-of-day (peak vs. off-peak)</a:t>
            </a:r>
            <a:br>
              <a:rPr lang="en-US" sz="1000"/>
            </a:br>
            <a:r>
              <a:rPr lang="en-US" sz="1000"/>
              <a:t>     - season (summer vs. winter) </a:t>
            </a:r>
          </a:p>
          <a:p>
            <a:r>
              <a:rPr lang="en-US" sz="1000"/>
              <a:t>Assessment of travel demand measures and other delay mitigation strategies. </a:t>
            </a:r>
          </a:p>
          <a:p>
            <a:r>
              <a:rPr lang="en-US" sz="1000"/>
              <a:t>Allowing the establishment of work completion incentives. </a:t>
            </a:r>
          </a:p>
          <a:p>
            <a:r>
              <a:rPr lang="en-US" sz="1000" b="1"/>
              <a:t>Additional Info: </a:t>
            </a:r>
            <a:r>
              <a:rPr lang="en-US" sz="1000"/>
              <a:t>For additional information, contact Debbie Curtis in Operations/ITS at: </a:t>
            </a:r>
            <a:r>
              <a:rPr lang="en-US" sz="1000">
                <a:hlinkClick r:id="rId3"/>
              </a:rPr>
              <a:t>deborah.curtis@fhwa.dot.gov</a:t>
            </a:r>
            <a:r>
              <a:rPr lang="en-US" sz="1000"/>
              <a:t>.</a:t>
            </a:r>
          </a:p>
          <a:p>
            <a:r>
              <a:rPr lang="en-US" sz="1000" b="1"/>
              <a:t>Questions/Interactivity:</a:t>
            </a:r>
            <a:r>
              <a:rPr lang="en-US" sz="1000"/>
              <a:t> None</a:t>
            </a:r>
          </a:p>
          <a:p>
            <a:r>
              <a:rPr lang="en-US" sz="1000" b="1"/>
              <a:t>Possible Problems:</a:t>
            </a:r>
            <a:r>
              <a:rPr lang="en-US" sz="1000"/>
              <a:t> None</a:t>
            </a:r>
          </a:p>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ln/>
        </p:spPr>
      </p:sp>
      <p:sp>
        <p:nvSpPr>
          <p:cNvPr id="137219" name="Notes Placeholder 2"/>
          <p:cNvSpPr>
            <a:spLocks noGrp="1"/>
          </p:cNvSpPr>
          <p:nvPr>
            <p:ph type="body" idx="1"/>
          </p:nvPr>
        </p:nvSpPr>
        <p:spPr>
          <a:noFill/>
          <a:ln/>
        </p:spPr>
        <p:txBody>
          <a:bodyPr/>
          <a:lstStyle/>
          <a:p>
            <a:r>
              <a:rPr lang="en-US" sz="1000" b="1"/>
              <a:t>Key Message:</a:t>
            </a:r>
            <a:r>
              <a:rPr lang="en-US" sz="1000"/>
              <a:t> Introduce QuickZone</a:t>
            </a:r>
          </a:p>
          <a:p>
            <a:r>
              <a:rPr lang="en-US" sz="1000" b="1"/>
              <a:t>Time:</a:t>
            </a:r>
            <a:r>
              <a:rPr lang="en-US" sz="1000"/>
              <a:t> 2 min</a:t>
            </a:r>
          </a:p>
          <a:p>
            <a:r>
              <a:rPr lang="en-US" sz="1000" b="1"/>
              <a:t>Builds:</a:t>
            </a:r>
            <a:r>
              <a:rPr lang="en-US" sz="1000"/>
              <a:t> None</a:t>
            </a:r>
          </a:p>
          <a:p>
            <a:r>
              <a:rPr lang="en-US" sz="1000" b="1"/>
              <a:t>Suggested Comments:</a:t>
            </a:r>
            <a:r>
              <a:rPr lang="en-US" sz="1000"/>
              <a:t>  The primary functions of QuickZone are:</a:t>
            </a:r>
          </a:p>
          <a:p>
            <a:r>
              <a:rPr lang="en-US" sz="1000"/>
              <a:t>Quantification of corridor delay resulting from capacity decreases in work zones. </a:t>
            </a:r>
          </a:p>
          <a:p>
            <a:r>
              <a:rPr lang="en-US" sz="1000"/>
              <a:t>Identification of delay impacts of alternative project phasing plans. </a:t>
            </a:r>
          </a:p>
          <a:p>
            <a:r>
              <a:rPr lang="en-US" sz="1000"/>
              <a:t>Supporting tradeoff analyses between construction costs and delay costs. </a:t>
            </a:r>
          </a:p>
          <a:p>
            <a:r>
              <a:rPr lang="en-US" sz="1000"/>
              <a:t>Examination of impacts of construction staging, by:</a:t>
            </a:r>
            <a:br>
              <a:rPr lang="en-US" sz="1000"/>
            </a:br>
            <a:r>
              <a:rPr lang="en-US" sz="1000"/>
              <a:t>     - location along mainline</a:t>
            </a:r>
            <a:br>
              <a:rPr lang="en-US" sz="1000"/>
            </a:br>
            <a:r>
              <a:rPr lang="en-US" sz="1000"/>
              <a:t>     - time-of-day (peak vs. off-peak)</a:t>
            </a:r>
            <a:br>
              <a:rPr lang="en-US" sz="1000"/>
            </a:br>
            <a:r>
              <a:rPr lang="en-US" sz="1000"/>
              <a:t>     - season (summer vs. winter) </a:t>
            </a:r>
          </a:p>
          <a:p>
            <a:r>
              <a:rPr lang="en-US" sz="1000"/>
              <a:t>Assessment of travel demand measures and other delay mitigation strategies. </a:t>
            </a:r>
          </a:p>
          <a:p>
            <a:r>
              <a:rPr lang="en-US" sz="1000"/>
              <a:t>Allowing the establishment of work completion incentives. </a:t>
            </a:r>
          </a:p>
          <a:p>
            <a:r>
              <a:rPr lang="en-US" sz="1000" b="1"/>
              <a:t>Additional Info: </a:t>
            </a:r>
            <a:r>
              <a:rPr lang="en-US" sz="1000"/>
              <a:t>For additional information, contact Debbie Curtis in Operations/ITS at: deborah.curtis@fhwa.dot.gov.</a:t>
            </a:r>
          </a:p>
          <a:p>
            <a:r>
              <a:rPr lang="en-US" sz="1000" b="1"/>
              <a:t>Questions/Interactivity:</a:t>
            </a:r>
            <a:r>
              <a:rPr lang="en-US" sz="1000"/>
              <a:t> None</a:t>
            </a:r>
          </a:p>
          <a:p>
            <a:r>
              <a:rPr lang="en-US" sz="1000" b="1"/>
              <a:t>Possible Problems:</a:t>
            </a:r>
            <a:r>
              <a:rPr lang="en-US" sz="1000"/>
              <a:t> None</a:t>
            </a:r>
          </a:p>
          <a:p>
            <a:endParaRPr lang="en-US"/>
          </a:p>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p:spPr>
        <p:txBody>
          <a:bodyPr/>
          <a:lstStyle/>
          <a:p>
            <a:r>
              <a:rPr lang="en-US" sz="1000" b="1"/>
              <a:t>Key Message:</a:t>
            </a:r>
            <a:r>
              <a:rPr lang="en-US" sz="1000"/>
              <a:t> Introduce QuickZone</a:t>
            </a:r>
          </a:p>
          <a:p>
            <a:r>
              <a:rPr lang="en-US" sz="1000" b="1"/>
              <a:t>Time:</a:t>
            </a:r>
            <a:r>
              <a:rPr lang="en-US" sz="1000"/>
              <a:t> 2 min</a:t>
            </a:r>
          </a:p>
          <a:p>
            <a:r>
              <a:rPr lang="en-US" sz="1000" b="1"/>
              <a:t>Builds:</a:t>
            </a:r>
            <a:r>
              <a:rPr lang="en-US" sz="1000"/>
              <a:t> None</a:t>
            </a:r>
          </a:p>
          <a:p>
            <a:r>
              <a:rPr lang="en-US" sz="1000" b="1"/>
              <a:t>Suggested Comments:</a:t>
            </a:r>
            <a:r>
              <a:rPr lang="en-US" sz="1000"/>
              <a:t>  A prototype Project Delay Summary from QuickZone, featuring: (1) A graph depicting the projected average delay (in vehicle-hours) by time of day. Each line represents the profile for a particular phase of the project. This graph will be helpful in identifying which phases are likely to be the primary generators of delay during the life of the construction project. (2) In the upper right-hand corner, a table showing total average daily delay (vehicle-hours) for each phase. (3) In the lower right-hand corner, a table showing the maximum length (in vehicles) of the mainline queue for each graph. This figure can be used to compute maximum user delay or to determine if the mainline queue grows beyond some key position.</a:t>
            </a:r>
          </a:p>
          <a:p>
            <a:r>
              <a:rPr lang="en-US" sz="1000" b="1"/>
              <a:t>Additional Info: </a:t>
            </a:r>
            <a:r>
              <a:rPr lang="en-US" sz="1000"/>
              <a:t>For additional information, contact Debbie Curtis in Operations/ITS at: </a:t>
            </a:r>
            <a:r>
              <a:rPr lang="en-US" sz="1000">
                <a:hlinkClick r:id="rId3"/>
              </a:rPr>
              <a:t>deborah.curtis@fhwa.dot.gov</a:t>
            </a:r>
            <a:r>
              <a:rPr lang="en-US" sz="1000"/>
              <a:t>.</a:t>
            </a:r>
          </a:p>
          <a:p>
            <a:r>
              <a:rPr lang="en-US" sz="1000" b="1"/>
              <a:t>Questions/Interactivity:</a:t>
            </a:r>
            <a:r>
              <a:rPr lang="en-US" sz="1000"/>
              <a:t> None</a:t>
            </a:r>
          </a:p>
          <a:p>
            <a:r>
              <a:rPr lang="en-US" sz="1000" b="1"/>
              <a:t>Possible Problems:</a:t>
            </a:r>
            <a:r>
              <a:rPr lang="en-US" sz="1000"/>
              <a:t> None</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a:ln/>
        </p:spPr>
      </p:sp>
      <p:sp>
        <p:nvSpPr>
          <p:cNvPr id="139267" name="Notes Placeholder 2"/>
          <p:cNvSpPr>
            <a:spLocks noGrp="1"/>
          </p:cNvSpPr>
          <p:nvPr>
            <p:ph type="body" idx="1"/>
          </p:nvPr>
        </p:nvSpPr>
        <p:spPr>
          <a:noFill/>
          <a:ln/>
        </p:spPr>
        <p:txBody>
          <a:bodyPr/>
          <a:lstStyle/>
          <a:p>
            <a:r>
              <a:rPr lang="en-US" b="1"/>
              <a:t>Key Message:</a:t>
            </a:r>
            <a:r>
              <a:rPr lang="en-US"/>
              <a:t> Introduce QuickZone</a:t>
            </a:r>
          </a:p>
          <a:p>
            <a:r>
              <a:rPr lang="en-US" b="1"/>
              <a:t>Time:</a:t>
            </a:r>
            <a:r>
              <a:rPr lang="en-US"/>
              <a:t> 2 min</a:t>
            </a:r>
          </a:p>
          <a:p>
            <a:r>
              <a:rPr lang="en-US" b="1"/>
              <a:t>Builds:</a:t>
            </a:r>
            <a:r>
              <a:rPr lang="en-US"/>
              <a:t> None</a:t>
            </a:r>
          </a:p>
          <a:p>
            <a:r>
              <a:rPr lang="en-US" b="1"/>
              <a:t>Suggested Comments:</a:t>
            </a:r>
            <a:r>
              <a:rPr lang="en-US"/>
              <a:t>  To use QuickZone, a user would input data such as:</a:t>
            </a:r>
          </a:p>
          <a:p>
            <a:pPr>
              <a:buFontTx/>
              <a:buChar char="•"/>
            </a:pPr>
            <a:r>
              <a:rPr lang="en-US"/>
              <a:t>Work zone location.</a:t>
            </a:r>
          </a:p>
          <a:p>
            <a:pPr>
              <a:buFontTx/>
              <a:buChar char="•"/>
            </a:pPr>
            <a:r>
              <a:rPr lang="en-US"/>
              <a:t>Projected detour routes, if any.</a:t>
            </a:r>
          </a:p>
          <a:p>
            <a:pPr>
              <a:buFontTx/>
              <a:buChar char="•"/>
            </a:pPr>
            <a:r>
              <a:rPr lang="en-US"/>
              <a:t>Anticipated volumes of traffic.</a:t>
            </a:r>
          </a:p>
          <a:p>
            <a:pPr>
              <a:buFontTx/>
              <a:buChar char="•"/>
            </a:pPr>
            <a:r>
              <a:rPr lang="en-US"/>
              <a:t>Construction dates and times. </a:t>
            </a:r>
          </a:p>
          <a:p>
            <a:r>
              <a:rPr lang="en-US"/>
              <a:t>The program is designed so that the setup of a typical work-zone network should take less than an hour. Once the data is entered, results should be available in graphic form in about three minutes. The graphic will display the amount of delay in vehicle-hours as well as the maximum length of the queue that can be expected.</a:t>
            </a:r>
          </a:p>
          <a:p>
            <a:r>
              <a:rPr lang="en-US" b="1"/>
              <a:t>Additional Info: </a:t>
            </a:r>
            <a:r>
              <a:rPr lang="en-US"/>
              <a:t>For additional information, contact Debbie Curtis in Operations/ITS at: </a:t>
            </a:r>
            <a:r>
              <a:rPr lang="en-US">
                <a:hlinkClick r:id="rId3"/>
              </a:rPr>
              <a:t>deborah.curtis@fhwa.dot.gov</a:t>
            </a:r>
            <a:r>
              <a:rPr lang="en-US"/>
              <a:t>.</a:t>
            </a:r>
          </a:p>
          <a:p>
            <a:r>
              <a:rPr lang="en-US" b="1"/>
              <a:t>Questions/Interactivity:</a:t>
            </a:r>
            <a:r>
              <a:rPr lang="en-US"/>
              <a:t> Haw many of you have used QuickZone? How was your experience?</a:t>
            </a:r>
          </a:p>
          <a:p>
            <a:r>
              <a:rPr lang="en-US" b="1"/>
              <a:t>Possible Problems:</a:t>
            </a:r>
            <a:r>
              <a:rPr lang="en-US"/>
              <a:t> None</a:t>
            </a:r>
          </a:p>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a:ln/>
        </p:spPr>
      </p:sp>
      <p:sp>
        <p:nvSpPr>
          <p:cNvPr id="140291" name="Notes Placeholder 2"/>
          <p:cNvSpPr>
            <a:spLocks noGrp="1"/>
          </p:cNvSpPr>
          <p:nvPr>
            <p:ph type="body" idx="1"/>
          </p:nvPr>
        </p:nvSpPr>
        <p:spPr>
          <a:noFill/>
          <a:ln/>
        </p:spPr>
        <p:txBody>
          <a:bodyPr/>
          <a:lstStyle/>
          <a:p>
            <a:r>
              <a:rPr lang="en-US" sz="1000" b="1"/>
              <a:t>Key Message:</a:t>
            </a:r>
            <a:r>
              <a:rPr lang="en-US" sz="1000"/>
              <a:t> Introduce QUEWZ-98</a:t>
            </a:r>
          </a:p>
          <a:p>
            <a:r>
              <a:rPr lang="en-US" sz="1000" b="1"/>
              <a:t>Time:</a:t>
            </a:r>
            <a:r>
              <a:rPr lang="en-US" sz="1000"/>
              <a:t> 2 min</a:t>
            </a:r>
          </a:p>
          <a:p>
            <a:r>
              <a:rPr lang="en-US" sz="1000" b="1"/>
              <a:t>Builds:</a:t>
            </a:r>
            <a:r>
              <a:rPr lang="en-US" sz="1000"/>
              <a:t> None</a:t>
            </a:r>
          </a:p>
          <a:p>
            <a:r>
              <a:rPr lang="en-US" sz="1000" b="1"/>
              <a:t>Suggested Comments:</a:t>
            </a:r>
            <a:r>
              <a:rPr lang="en-US" sz="1000"/>
              <a:t>  Texas Transportation Institute (TTI), in cooperation with the Texas Department of Transportation (TxDOT), has developed a microcomputer analysis tool, QUEWZ-98, that estimates traffic impacts, emissions and additional road user costs resulting from short-term lane closures in work zones. The program and manual provide critical information to personnel responsible for planning and scheduling freeway work zone activities.</a:t>
            </a:r>
            <a:r>
              <a:rPr lang="en-US" sz="1000" b="1"/>
              <a:t> QUEWZ-98</a:t>
            </a:r>
            <a:r>
              <a:rPr lang="en-US" sz="1000"/>
              <a:t> is a microcomputer analysis tool for planning and scheduling freeway work zone lane closures. It analyzes traffic conditions on a freeway segment with and without a lane closure in place and provides estimates of the additional road user costs and of the queuing resulting from a work zone lane closure. The road user costs calculated include travel time, vehicle operating costs, and excess emissions. A user's manual for QUEWZ-98 is available. After describing the capabilities and input data requirements of QUEWZ-98, it provides instructions on using Q98MENU, a menu-driven user interface, to run QUEWZ-98. It also includes three examples to illustrate the various input and output options that are available. </a:t>
            </a:r>
          </a:p>
          <a:p>
            <a:r>
              <a:rPr lang="en-US" sz="1000" b="1"/>
              <a:t>Additional Info: </a:t>
            </a:r>
            <a:r>
              <a:rPr lang="en-US" sz="1000"/>
              <a:t>QUEWZ-98 can be obtained from McTrans at </a:t>
            </a:r>
            <a:r>
              <a:rPr lang="en-US" sz="1000">
                <a:hlinkClick r:id="rId3"/>
              </a:rPr>
              <a:t>http://mctrans.ce.ufl.edu/</a:t>
            </a:r>
            <a:r>
              <a:rPr lang="en-US" sz="1000"/>
              <a:t> </a:t>
            </a:r>
          </a:p>
          <a:p>
            <a:r>
              <a:rPr lang="en-US" sz="1000" b="1"/>
              <a:t>Questions/Interactivity:</a:t>
            </a:r>
            <a:r>
              <a:rPr lang="en-US" sz="1000"/>
              <a:t> None</a:t>
            </a:r>
          </a:p>
          <a:p>
            <a:r>
              <a:rPr lang="en-US" sz="1000" b="1"/>
              <a:t>Possible Problems:</a:t>
            </a:r>
            <a:r>
              <a:rPr lang="en-US" sz="1000"/>
              <a:t> None</a:t>
            </a:r>
          </a:p>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xfrm>
            <a:off x="912813" y="4343400"/>
            <a:ext cx="5032375" cy="4116388"/>
          </a:xfrm>
          <a:noFill/>
          <a:ln/>
        </p:spPr>
        <p:txBody>
          <a:bodyPr/>
          <a:lstStyle/>
          <a:p>
            <a:pPr eaLnBrk="1" hangingPunct="1"/>
            <a:r>
              <a:rPr lang="en-US" sz="1000" b="1"/>
              <a:t>Key Message: </a:t>
            </a:r>
            <a:r>
              <a:rPr lang="en-US" sz="1000"/>
              <a:t>Introduce FHWA’s traffic Analysis Toolbox</a:t>
            </a:r>
          </a:p>
          <a:p>
            <a:pPr eaLnBrk="1" hangingPunct="1"/>
            <a:r>
              <a:rPr lang="en-US" sz="1000" b="1"/>
              <a:t>Est. Presentation Time: </a:t>
            </a:r>
            <a:r>
              <a:rPr lang="en-US" sz="1000"/>
              <a:t>Less than 1 minute(s)</a:t>
            </a:r>
          </a:p>
          <a:p>
            <a:pPr eaLnBrk="1" hangingPunct="1"/>
            <a:r>
              <a:rPr lang="en-US" sz="1000" b="1"/>
              <a:t>Explanation of Cues/Builds: </a:t>
            </a:r>
            <a:r>
              <a:rPr lang="en-US" sz="1000"/>
              <a:t>None</a:t>
            </a:r>
          </a:p>
          <a:p>
            <a:pPr eaLnBrk="1" hangingPunct="1"/>
            <a:r>
              <a:rPr lang="en-US" sz="1000" b="1"/>
              <a:t>Suggested Comments: </a:t>
            </a:r>
            <a:r>
              <a:rPr lang="en-US" sz="1000"/>
              <a:t>"Traffic analysis tools</a:t>
            </a:r>
            <a:r>
              <a:rPr lang="en-US" sz="1000">
                <a:solidFill>
                  <a:schemeClr val="tx2"/>
                </a:solidFill>
              </a:rPr>
              <a:t>" </a:t>
            </a:r>
            <a:r>
              <a:rPr lang="en-US" sz="1000"/>
              <a:t>is a collective term used to describe a variety of software-based analytical procedures and methodologies that support different aspects of traffic and transportation analyses. Traffic analysis tools include methodologies such as sketch-planning, travel demand modeling, traffic signal optimization, and traffic simulation. The purpose of the </a:t>
            </a:r>
            <a:r>
              <a:rPr lang="en-US" sz="1000" i="1"/>
              <a:t>Traffic Analysis Toolbox</a:t>
            </a:r>
            <a:r>
              <a:rPr lang="en-US" sz="1000"/>
              <a:t> is to provide guidance, recommendations, and examples on the selection and use of traffic analysis tools.</a:t>
            </a:r>
            <a:endParaRPr lang="en-US" sz="1000" b="1"/>
          </a:p>
          <a:p>
            <a:pPr eaLnBrk="1" hangingPunct="1"/>
            <a:r>
              <a:rPr lang="en-US" sz="1000" b="1"/>
              <a:t>Suggested Questions: </a:t>
            </a:r>
            <a:r>
              <a:rPr lang="en-US" sz="1000"/>
              <a:t>None</a:t>
            </a:r>
          </a:p>
          <a:p>
            <a:pPr eaLnBrk="1" hangingPunct="1"/>
            <a:r>
              <a:rPr lang="en-US" sz="1000" b="1"/>
              <a:t>Additional Information: </a:t>
            </a:r>
            <a:r>
              <a:rPr lang="en-US" sz="1000"/>
              <a:t>http://ops.fhwa.dot.gov/trafficanalysistools/toolbox.htm</a:t>
            </a:r>
            <a:endParaRPr lang="en-US" sz="1000" b="1"/>
          </a:p>
          <a:p>
            <a:pPr eaLnBrk="1" hangingPunct="1"/>
            <a:r>
              <a:rPr lang="en-US" sz="1000" b="1"/>
              <a:t>Possible Problems: </a:t>
            </a:r>
            <a:r>
              <a:rPr lang="en-US" sz="1000"/>
              <a:t>Not all of these tools are specifically for work zones.</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a:ln/>
        </p:spPr>
      </p:sp>
      <p:sp>
        <p:nvSpPr>
          <p:cNvPr id="141315" name="Notes Placeholder 2"/>
          <p:cNvSpPr>
            <a:spLocks noGrp="1"/>
          </p:cNvSpPr>
          <p:nvPr>
            <p:ph type="body" idx="1"/>
          </p:nvPr>
        </p:nvSpPr>
        <p:spPr>
          <a:noFill/>
          <a:ln/>
        </p:spPr>
        <p:txBody>
          <a:bodyPr/>
          <a:lstStyle/>
          <a:p>
            <a:r>
              <a:rPr lang="en-US" sz="1000" b="1"/>
              <a:t>Key Message:</a:t>
            </a:r>
            <a:r>
              <a:rPr lang="en-US" sz="1000"/>
              <a:t> Introduce QUEWZ-98</a:t>
            </a:r>
          </a:p>
          <a:p>
            <a:r>
              <a:rPr lang="en-US" sz="1000" b="1"/>
              <a:t>Time:</a:t>
            </a:r>
            <a:r>
              <a:rPr lang="en-US" sz="1000"/>
              <a:t> 2 min</a:t>
            </a:r>
          </a:p>
          <a:p>
            <a:r>
              <a:rPr lang="en-US" sz="1000" b="1"/>
              <a:t>Builds:</a:t>
            </a:r>
            <a:r>
              <a:rPr lang="en-US" sz="1000"/>
              <a:t> None</a:t>
            </a:r>
          </a:p>
          <a:p>
            <a:r>
              <a:rPr lang="en-US" sz="1000" b="1"/>
              <a:t>Suggested Comments:</a:t>
            </a:r>
            <a:r>
              <a:rPr lang="en-US" sz="1000"/>
              <a:t>  QUEWZ-98 is the latest version of QUEWZ (Queue and User Cost Evaluation of Work Zones), a mainframe program developed for TxDOT to simulate traffic flows through freeway segments (both with and without a work zone lane closure) and estimate changes in traffic flow characteristics and added costs due to closures.  The model can be applied to freeway facilities or multilane divided highways with as many as six lanes in each direction and can analyze 24 consecutive hours of operation. Output comes in two different forms: (1) road user cost output and (2) lane closure schedule output. The road user cost output is the estimate of traffic conditions (volumes, capacities, speeds, queue length, etc.) and the additional road user costs for each hour that traffic conditions are affected by the lane closure. Estimates of excess emissions due to the closure are also available as part of the road user cost output. The lane closure schedule output summarizes the hours of the day during which a given number of lanes can be closed without causing excessive congestion. With these projections, transportation personnel can create more efficient, cost-effective plans for lane closures on roadway work zones. </a:t>
            </a:r>
          </a:p>
          <a:p>
            <a:r>
              <a:rPr lang="en-US" sz="1000" b="1"/>
              <a:t>Additional Info: </a:t>
            </a:r>
            <a:r>
              <a:rPr lang="en-US" sz="1000"/>
              <a:t>QUEWZ-98 can be obtained from McTrans at </a:t>
            </a:r>
            <a:r>
              <a:rPr lang="en-US" sz="1000">
                <a:hlinkClick r:id="rId3"/>
              </a:rPr>
              <a:t>http://mctrans.ce.ufl.edu/</a:t>
            </a:r>
            <a:r>
              <a:rPr lang="en-US" sz="1000"/>
              <a:t> . TTI = Texas Transportation Institute</a:t>
            </a:r>
          </a:p>
          <a:p>
            <a:r>
              <a:rPr lang="en-US" sz="1000" b="1"/>
              <a:t>Questions/Interactivity:</a:t>
            </a:r>
            <a:r>
              <a:rPr lang="en-US" sz="1000"/>
              <a:t> None</a:t>
            </a:r>
          </a:p>
          <a:p>
            <a:r>
              <a:rPr lang="en-US" sz="1000" b="1"/>
              <a:t>Possible Problems:</a:t>
            </a:r>
            <a:r>
              <a:rPr lang="en-US" sz="1000"/>
              <a:t> None</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a:ln/>
        </p:spPr>
      </p:sp>
      <p:sp>
        <p:nvSpPr>
          <p:cNvPr id="142339" name="Notes Placeholder 2"/>
          <p:cNvSpPr>
            <a:spLocks noGrp="1"/>
          </p:cNvSpPr>
          <p:nvPr>
            <p:ph type="body" idx="1"/>
          </p:nvPr>
        </p:nvSpPr>
        <p:spPr>
          <a:noFill/>
          <a:ln/>
        </p:spPr>
        <p:txBody>
          <a:bodyPr/>
          <a:lstStyle/>
          <a:p>
            <a:r>
              <a:rPr lang="en-US" sz="1000" b="1"/>
              <a:t>Key Message:</a:t>
            </a:r>
            <a:r>
              <a:rPr lang="en-US" sz="1000"/>
              <a:t> Introduce CA4PRS</a:t>
            </a:r>
          </a:p>
          <a:p>
            <a:r>
              <a:rPr lang="en-US" sz="1000" b="1"/>
              <a:t>Time:</a:t>
            </a:r>
            <a:r>
              <a:rPr lang="en-US" sz="1000"/>
              <a:t> 2 min</a:t>
            </a:r>
          </a:p>
          <a:p>
            <a:r>
              <a:rPr lang="en-US" sz="1000" b="1"/>
              <a:t>Builds:</a:t>
            </a:r>
            <a:r>
              <a:rPr lang="en-US" sz="1000"/>
              <a:t> None</a:t>
            </a:r>
          </a:p>
          <a:p>
            <a:r>
              <a:rPr lang="en-US" sz="1000" b="1"/>
              <a:t>Suggested Comments:</a:t>
            </a:r>
            <a:r>
              <a:rPr lang="en-US" sz="1000"/>
              <a:t>  Construction Analysis for Pavement Rehabilitation Strategies (CA4PRS) is a computer model intended to estimate the maximum amount (distance) of highway that can be rehabilitated or reconstructed within various closure timeframes. This model integrates pavement, construction, and traffic related decision-making by balancing numerous constraints such as scheduling interfaces, pavement materials and design, contractor logistics and resources, and traffic operations. When combined with a traffic model, the CA4PRS software can help determine which pavement structures and rehabilitation strategies maximize on-schedule construction production without creating unacceptable traffic delays. </a:t>
            </a:r>
            <a:r>
              <a:rPr lang="en-US" sz="1000" b="1"/>
              <a:t> </a:t>
            </a:r>
            <a:r>
              <a:rPr lang="en-US" sz="1000"/>
              <a:t>CA4PRS yields additional benefits when its results are integrated with various traffic simulation modeling tools in quantifying the impact of work zone lane closures to the whole highway network, including local arterials and neighboring freeways. </a:t>
            </a:r>
          </a:p>
          <a:p>
            <a:r>
              <a:rPr lang="en-US" sz="1000" b="1"/>
              <a:t>Additional Info: </a:t>
            </a:r>
            <a:r>
              <a:rPr lang="en-US" sz="1000"/>
              <a:t>More information on CA4PRS is available at ht</a:t>
            </a:r>
            <a:r>
              <a:rPr lang="en-US" sz="1000" b="1"/>
              <a:t>tp://www.dot.ca.gov/newtech/roadway/ca4prs/ca4prs.htm</a:t>
            </a:r>
            <a:endParaRPr lang="en-US" sz="1000"/>
          </a:p>
          <a:p>
            <a:r>
              <a:rPr lang="en-US" sz="1000" b="1"/>
              <a:t>Questions/Interactivity:</a:t>
            </a:r>
            <a:r>
              <a:rPr lang="en-US" sz="1000"/>
              <a:t> None</a:t>
            </a:r>
          </a:p>
          <a:p>
            <a:r>
              <a:rPr lang="en-US" sz="1000" b="1"/>
              <a:t>Possible Problems:</a:t>
            </a:r>
            <a:r>
              <a:rPr lang="en-US" sz="1000"/>
              <a:t> None</a:t>
            </a:r>
          </a:p>
          <a:p>
            <a:endParaRPr lang="en-US" b="1"/>
          </a:p>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a:ln/>
        </p:spPr>
      </p:sp>
      <p:sp>
        <p:nvSpPr>
          <p:cNvPr id="143363" name="Notes Placeholder 2"/>
          <p:cNvSpPr>
            <a:spLocks noGrp="1"/>
          </p:cNvSpPr>
          <p:nvPr>
            <p:ph type="body" idx="1"/>
          </p:nvPr>
        </p:nvSpPr>
        <p:spPr>
          <a:noFill/>
          <a:ln/>
        </p:spPr>
        <p:txBody>
          <a:bodyPr/>
          <a:lstStyle/>
          <a:p>
            <a:r>
              <a:rPr lang="en-US" sz="1000" b="1"/>
              <a:t>Key Message:</a:t>
            </a:r>
            <a:r>
              <a:rPr lang="en-US" sz="1000"/>
              <a:t> Introduce CA4PRS</a:t>
            </a:r>
          </a:p>
          <a:p>
            <a:r>
              <a:rPr lang="en-US" sz="1000" b="1"/>
              <a:t>Time:</a:t>
            </a:r>
            <a:r>
              <a:rPr lang="en-US" sz="1000"/>
              <a:t> 2 min</a:t>
            </a:r>
          </a:p>
          <a:p>
            <a:r>
              <a:rPr lang="en-US" sz="1000" b="1"/>
              <a:t>Builds:</a:t>
            </a:r>
            <a:r>
              <a:rPr lang="en-US" sz="1000"/>
              <a:t> None</a:t>
            </a:r>
          </a:p>
          <a:p>
            <a:r>
              <a:rPr lang="en-US" sz="1000" b="1"/>
              <a:t>Suggested Comments: </a:t>
            </a:r>
            <a:r>
              <a:rPr lang="en-US" sz="1000"/>
              <a:t>CA4PRS was developed by Caltrans under a pooled-fund consortium.</a:t>
            </a:r>
            <a:r>
              <a:rPr lang="en-US" sz="1000" b="1"/>
              <a:t> </a:t>
            </a:r>
            <a:r>
              <a:rPr lang="en-US" sz="1000"/>
              <a:t>Demonstrations have shown that CA4PRS is user-friendly, easy to learn, and valuable in any project phase. Its greatest value lies in its capability to provide information to the planner/designer to optimally balance pavement design, construction constraints, traffic operations, and agency budget for transportation agencies — especially during the planning and design of rehabilitation projects. </a:t>
            </a:r>
          </a:p>
          <a:p>
            <a:r>
              <a:rPr lang="en-US" sz="1000"/>
              <a:t>CA4PRS helps agencies, contractors, and consultants prepare strategies (including the PS&amp;E package) for highway projects by: </a:t>
            </a:r>
          </a:p>
          <a:p>
            <a:pPr lvl="1"/>
            <a:r>
              <a:rPr lang="en-US" sz="1000"/>
              <a:t>Estimating working days and CPM schedules, </a:t>
            </a:r>
          </a:p>
          <a:p>
            <a:pPr lvl="1"/>
            <a:r>
              <a:rPr lang="en-US" sz="1000"/>
              <a:t>Developing construction staging plans,</a:t>
            </a:r>
          </a:p>
          <a:p>
            <a:pPr lvl="1"/>
            <a:r>
              <a:rPr lang="en-US" sz="1000"/>
              <a:t>Supplementing traffic management plans, and </a:t>
            </a:r>
          </a:p>
          <a:p>
            <a:pPr lvl="1"/>
            <a:r>
              <a:rPr lang="en-US" sz="1000"/>
              <a:t>Outlining incentives and cost (A) + schedule (B) contracts </a:t>
            </a:r>
          </a:p>
          <a:p>
            <a:r>
              <a:rPr lang="en-US" sz="1000" b="1"/>
              <a:t>Additional Info: </a:t>
            </a:r>
            <a:r>
              <a:rPr lang="en-US" sz="1000"/>
              <a:t>More information on CA4PRS is available at http://www.dot.ca.gov/newtech/roadway/ca4prs/ca4prs.htm</a:t>
            </a:r>
          </a:p>
          <a:p>
            <a:r>
              <a:rPr lang="en-US" sz="1000" b="1"/>
              <a:t>Questions/Interactivity:</a:t>
            </a:r>
            <a:r>
              <a:rPr lang="en-US" sz="1000"/>
              <a:t> None</a:t>
            </a:r>
          </a:p>
          <a:p>
            <a:r>
              <a:rPr lang="en-US" sz="1000" b="1"/>
              <a:t>Possible Problems:</a:t>
            </a:r>
            <a:r>
              <a:rPr lang="en-US" sz="1000"/>
              <a:t> None</a:t>
            </a:r>
          </a:p>
          <a:p>
            <a:endParaRPr lang="en-US" sz="100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a:ln/>
        </p:spPr>
      </p:sp>
      <p:sp>
        <p:nvSpPr>
          <p:cNvPr id="144387" name="Notes Placeholder 2"/>
          <p:cNvSpPr>
            <a:spLocks noGrp="1"/>
          </p:cNvSpPr>
          <p:nvPr>
            <p:ph type="body" idx="1"/>
          </p:nvPr>
        </p:nvSpPr>
        <p:spPr>
          <a:noFill/>
          <a:ln/>
        </p:spPr>
        <p:txBody>
          <a:bodyPr/>
          <a:lstStyle/>
          <a:p>
            <a:r>
              <a:rPr lang="en-US" sz="1000" b="1"/>
              <a:t>Key Message:</a:t>
            </a:r>
            <a:r>
              <a:rPr lang="en-US" sz="1000"/>
              <a:t> Introduce CA4PRS</a:t>
            </a:r>
          </a:p>
          <a:p>
            <a:r>
              <a:rPr lang="en-US" sz="1000" b="1"/>
              <a:t>Time:</a:t>
            </a:r>
            <a:r>
              <a:rPr lang="en-US" sz="1000"/>
              <a:t> 2 min</a:t>
            </a:r>
          </a:p>
          <a:p>
            <a:r>
              <a:rPr lang="en-US" sz="1000" b="1"/>
              <a:t>Builds:</a:t>
            </a:r>
            <a:r>
              <a:rPr lang="en-US" sz="1000"/>
              <a:t> None</a:t>
            </a:r>
          </a:p>
          <a:p>
            <a:r>
              <a:rPr lang="en-US" sz="1000" b="1"/>
              <a:t>Suggested Comments: </a:t>
            </a:r>
            <a:r>
              <a:rPr lang="en-US" sz="1000"/>
              <a:t>For State transportation departments that did not participate in the original pooled-fund consortium, the software is available for a licensing fee of $1,000 ($3,000 for industry users and $750 for academia). Two-day training workshops are also available. For more information on licensing the software or holding training workshops, contact E.B. Lee at the University of California at Berkeley's Institute of Transportation Studies, 510-665-3637 (email: </a:t>
            </a:r>
            <a:r>
              <a:rPr lang="en-US" sz="1000">
                <a:hlinkClick r:id="rId3"/>
              </a:rPr>
              <a:t>eblee@berkeley.edu</a:t>
            </a:r>
            <a:r>
              <a:rPr lang="en-US" sz="1000"/>
              <a:t>), or Michael Samadian at Caltrans, 916-324-2048 (email: </a:t>
            </a:r>
            <a:r>
              <a:rPr lang="en-US" sz="1000">
                <a:hlinkClick r:id="rId4"/>
              </a:rPr>
              <a:t>michael_samadian@dot.ca.gov</a:t>
            </a:r>
            <a:r>
              <a:rPr lang="en-US" sz="1000"/>
              <a:t>). Information on the software is also available online at </a:t>
            </a:r>
            <a:r>
              <a:rPr lang="en-US" sz="1000">
                <a:hlinkClick r:id="rId5"/>
              </a:rPr>
              <a:t>www.dot.ca.gov/research/roadway/ca4prs/index.htm</a:t>
            </a:r>
            <a:r>
              <a:rPr lang="en-US" sz="1000"/>
              <a:t>.</a:t>
            </a:r>
          </a:p>
          <a:p>
            <a:r>
              <a:rPr lang="en-US" sz="1000" b="1"/>
              <a:t>Additional Info: </a:t>
            </a:r>
            <a:r>
              <a:rPr lang="en-US" sz="1000"/>
              <a:t>More information on CA4PRS is available at ht</a:t>
            </a:r>
            <a:r>
              <a:rPr lang="en-US" sz="1000" b="1"/>
              <a:t>tp://www.dot.ca.gov/newtech/roadway/ca4prs/ca4prs.htm</a:t>
            </a:r>
            <a:endParaRPr lang="en-US" sz="1000"/>
          </a:p>
          <a:p>
            <a:r>
              <a:rPr lang="en-US" sz="1000" b="1"/>
              <a:t>Questions/Interactivity:</a:t>
            </a:r>
            <a:r>
              <a:rPr lang="en-US" sz="1000"/>
              <a:t> None</a:t>
            </a:r>
          </a:p>
          <a:p>
            <a:r>
              <a:rPr lang="en-US" sz="1000" b="1"/>
              <a:t>Possible Problems:</a:t>
            </a:r>
            <a:r>
              <a:rPr lang="en-US" sz="1000"/>
              <a:t> FHWA pooled fund study (CA, MN, TX, WA)</a:t>
            </a:r>
          </a:p>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a:ln/>
        </p:spPr>
      </p:sp>
      <p:sp>
        <p:nvSpPr>
          <p:cNvPr id="145411" name="Notes Placeholder 2"/>
          <p:cNvSpPr>
            <a:spLocks noGrp="1"/>
          </p:cNvSpPr>
          <p:nvPr>
            <p:ph type="body" idx="1"/>
          </p:nvPr>
        </p:nvSpPr>
        <p:spPr>
          <a:noFill/>
          <a:ln/>
        </p:spPr>
        <p:txBody>
          <a:bodyPr/>
          <a:lstStyle/>
          <a:p>
            <a:r>
              <a:rPr lang="en-US" sz="1000" b="1"/>
              <a:t>Key Message:</a:t>
            </a:r>
            <a:r>
              <a:rPr lang="en-US" sz="1000"/>
              <a:t> Introduce Dynasmart-P</a:t>
            </a:r>
          </a:p>
          <a:p>
            <a:r>
              <a:rPr lang="en-US" sz="1000" b="1"/>
              <a:t>Time:</a:t>
            </a:r>
            <a:r>
              <a:rPr lang="en-US" sz="1000"/>
              <a:t> 2 min</a:t>
            </a:r>
          </a:p>
          <a:p>
            <a:r>
              <a:rPr lang="en-US" sz="1000" b="1"/>
              <a:t>Builds:</a:t>
            </a:r>
            <a:r>
              <a:rPr lang="en-US" sz="1000"/>
              <a:t> None</a:t>
            </a:r>
          </a:p>
          <a:p>
            <a:r>
              <a:rPr lang="en-US" sz="1000" b="1"/>
              <a:t>Suggested Comments: </a:t>
            </a:r>
            <a:r>
              <a:rPr lang="en-US" sz="1000"/>
              <a:t>Dynamic Network Assignment-Simulation Model for Advanced Roadway Telematics (DYNASMART-P) supports transportation network planning and traffic operations decisions, including evaluation of ITS deployment options, through the use of simulation-based dynamic traffic assignment. This tool combines (1) dynamic network assignment models, used primarily in conjunction with demand forecasting procedures for planning applications, and (2) traffic simulation models, used primarily for traffic operational studies. DYNASMART-P provides the capability to model the evolution of traffic flows in a traffic network, which result from the decisions of individual travelers seeking for the best paths en-route over a given planning horizon. It overcomes many of the known limitations of static tools used in current planning practice. These limitations pertain to the types of alternative measures that may be represented and evaluated, and the policy questions that planning agencies are increasingly asked to address. DYNASMART-P defines a new generation of transportation planning methodologies, which can interface readily with existing four step procedures, yet provides a meaningful jump in the range and type of measures that can be evaluated.</a:t>
            </a:r>
          </a:p>
          <a:p>
            <a:r>
              <a:rPr lang="en-US" sz="1000" b="1"/>
              <a:t>Additional Info: </a:t>
            </a:r>
            <a:r>
              <a:rPr lang="en-US" sz="1000"/>
              <a:t>http://mctrans.ce.ufl.edu/featured/dynasmart/</a:t>
            </a:r>
          </a:p>
          <a:p>
            <a:r>
              <a:rPr lang="en-US" sz="1000" b="1"/>
              <a:t>Questions/Interactivity:</a:t>
            </a:r>
            <a:r>
              <a:rPr lang="en-US" sz="1000"/>
              <a:t> None</a:t>
            </a:r>
          </a:p>
          <a:p>
            <a:r>
              <a:rPr lang="en-US" sz="1000" b="1"/>
              <a:t>Possible Problems:</a:t>
            </a:r>
            <a:r>
              <a:rPr lang="en-US" sz="1000"/>
              <a:t> None</a:t>
            </a:r>
          </a:p>
          <a:p>
            <a:endParaRPr lang="en-US" b="1"/>
          </a:p>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a:ln/>
        </p:spPr>
      </p:sp>
      <p:sp>
        <p:nvSpPr>
          <p:cNvPr id="146435" name="Notes Placeholder 2"/>
          <p:cNvSpPr>
            <a:spLocks noGrp="1"/>
          </p:cNvSpPr>
          <p:nvPr>
            <p:ph type="body" idx="1"/>
          </p:nvPr>
        </p:nvSpPr>
        <p:spPr>
          <a:noFill/>
          <a:ln/>
        </p:spPr>
        <p:txBody>
          <a:bodyPr/>
          <a:lstStyle/>
          <a:p>
            <a:r>
              <a:rPr lang="en-US" sz="1000" b="1"/>
              <a:t>Key Message:</a:t>
            </a:r>
            <a:r>
              <a:rPr lang="en-US" sz="1000"/>
              <a:t> Introduce Dynasmart-P</a:t>
            </a:r>
          </a:p>
          <a:p>
            <a:r>
              <a:rPr lang="en-US" sz="1000" b="1"/>
              <a:t>Time:</a:t>
            </a:r>
            <a:r>
              <a:rPr lang="en-US" sz="1000"/>
              <a:t> 2 min</a:t>
            </a:r>
          </a:p>
          <a:p>
            <a:r>
              <a:rPr lang="en-US" sz="1000" b="1"/>
              <a:t>Builds:</a:t>
            </a:r>
            <a:r>
              <a:rPr lang="en-US" sz="1000"/>
              <a:t> None</a:t>
            </a:r>
          </a:p>
          <a:p>
            <a:r>
              <a:rPr lang="en-US" sz="1000" b="1"/>
              <a:t>Suggested Comments: </a:t>
            </a:r>
            <a:r>
              <a:rPr lang="en-US" sz="1000"/>
              <a:t>Because it considers the time-varying nature of traffic flows, it is expected to produce more useful estimates of state variables such as speeds, queue lengths, delays, and congestion effects to better assess the functional and environmental impacts of a variety of traditional and emerging transportation planning measures, including the deployment of ITS and non-ITS technologies. DYNASMART-P requires input data commonly used by the traditional traffic assignment and simulation models, particularly with regard to network representation and spatial demand loading patterns. The input data vary with the network being analyzed and the level of detail required by the user. Complexity of the network could range from a linear freeway network to an integrated network with High-Occupancy Vehicle (HOV) lanes, High-Occupancy Toll (HOT) lanes, ramp metering, transit services, possibly incidents and signal controlled intersections on surface streets. Applications to date have included metropolitan and regional networks with up to 35,000 nodes and 100,000 links, with nearly one million vehicles simulated over horizons of several hours.</a:t>
            </a:r>
          </a:p>
          <a:p>
            <a:r>
              <a:rPr lang="en-US" sz="1000" b="1"/>
              <a:t>Additional Info: </a:t>
            </a:r>
            <a:r>
              <a:rPr lang="en-US" sz="1000"/>
              <a:t>http://mctrans.ce.ufl.edu/featured/dynasmart/</a:t>
            </a:r>
          </a:p>
          <a:p>
            <a:r>
              <a:rPr lang="en-US" sz="1000" b="1"/>
              <a:t>Questions/Interactivity:</a:t>
            </a:r>
            <a:r>
              <a:rPr lang="en-US" sz="1000"/>
              <a:t> None</a:t>
            </a:r>
          </a:p>
          <a:p>
            <a:r>
              <a:rPr lang="en-US" sz="1000" b="1"/>
              <a:t>Possible Problems:</a:t>
            </a:r>
            <a:r>
              <a:rPr lang="en-US" sz="1000"/>
              <a:t> None</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a:ln/>
        </p:spPr>
      </p:sp>
      <p:sp>
        <p:nvSpPr>
          <p:cNvPr id="147459" name="Notes Placeholder 2"/>
          <p:cNvSpPr>
            <a:spLocks noGrp="1"/>
          </p:cNvSpPr>
          <p:nvPr>
            <p:ph type="body" idx="1"/>
          </p:nvPr>
        </p:nvSpPr>
        <p:spPr>
          <a:noFill/>
          <a:ln/>
        </p:spPr>
        <p:txBody>
          <a:bodyPr/>
          <a:lstStyle/>
          <a:p>
            <a:r>
              <a:rPr lang="en-US" sz="1000" b="1" dirty="0"/>
              <a:t>Key Message:</a:t>
            </a:r>
            <a:r>
              <a:rPr lang="en-US" sz="1000" dirty="0"/>
              <a:t> Introduce </a:t>
            </a:r>
            <a:r>
              <a:rPr lang="en-US" sz="1000" dirty="0" err="1"/>
              <a:t>Dynasmart</a:t>
            </a:r>
            <a:r>
              <a:rPr lang="en-US" sz="1000" dirty="0"/>
              <a:t>-P</a:t>
            </a:r>
          </a:p>
          <a:p>
            <a:r>
              <a:rPr lang="en-US" sz="1000" b="1" dirty="0"/>
              <a:t>Time:</a:t>
            </a:r>
            <a:r>
              <a:rPr lang="en-US" sz="1000" dirty="0"/>
              <a:t> 2 min</a:t>
            </a:r>
          </a:p>
          <a:p>
            <a:r>
              <a:rPr lang="en-US" sz="1000" b="1" dirty="0"/>
              <a:t>Builds:</a:t>
            </a:r>
            <a:r>
              <a:rPr lang="en-US" sz="1000" dirty="0"/>
              <a:t> None</a:t>
            </a:r>
          </a:p>
          <a:p>
            <a:r>
              <a:rPr lang="en-US" sz="1000" b="1" dirty="0"/>
              <a:t>Suggested Comments: </a:t>
            </a:r>
            <a:r>
              <a:rPr lang="en-US" sz="1000" dirty="0"/>
              <a:t>Potential applications of </a:t>
            </a:r>
            <a:r>
              <a:rPr lang="en-US" sz="1000" dirty="0" err="1"/>
              <a:t>DYNASMART</a:t>
            </a:r>
            <a:r>
              <a:rPr lang="en-US" sz="1000" dirty="0"/>
              <a:t>-P include:</a:t>
            </a:r>
          </a:p>
          <a:p>
            <a:r>
              <a:rPr lang="en-US" sz="1000" dirty="0"/>
              <a:t>Providing dynamic traffic assignment methods for traditional transportation planning analyses. </a:t>
            </a:r>
          </a:p>
          <a:p>
            <a:r>
              <a:rPr lang="en-US" sz="1000" dirty="0"/>
              <a:t>Assessing the impacts of ITS technologies, such as dynamic message signs, ramp meters, and in-vehicle guidance systems, on the transportation network. </a:t>
            </a:r>
          </a:p>
          <a:p>
            <a:r>
              <a:rPr lang="en-US" sz="1000" b="1" dirty="0"/>
              <a:t>Additional Info: </a:t>
            </a:r>
            <a:r>
              <a:rPr lang="en-US" sz="1000" dirty="0"/>
              <a:t>http://mctrans.ce.ufl.edu/featured/dynasmart/</a:t>
            </a:r>
          </a:p>
          <a:p>
            <a:r>
              <a:rPr lang="en-US" sz="1000" b="1" dirty="0"/>
              <a:t>Questions/Interactivity:</a:t>
            </a:r>
            <a:r>
              <a:rPr lang="en-US" sz="1000" dirty="0"/>
              <a:t> None</a:t>
            </a:r>
          </a:p>
          <a:p>
            <a:r>
              <a:rPr lang="en-US" sz="1000" b="1" dirty="0"/>
              <a:t>Possible Problems:</a:t>
            </a:r>
            <a:r>
              <a:rPr lang="en-US" sz="1000" dirty="0"/>
              <a:t> None</a:t>
            </a:r>
          </a:p>
          <a:p>
            <a:endParaRPr lang="en-US" dirty="0"/>
          </a:p>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a:ln/>
        </p:spPr>
      </p:sp>
      <p:sp>
        <p:nvSpPr>
          <p:cNvPr id="148483" name="Notes Placeholder 2"/>
          <p:cNvSpPr>
            <a:spLocks noGrp="1"/>
          </p:cNvSpPr>
          <p:nvPr>
            <p:ph type="body" idx="1"/>
          </p:nvPr>
        </p:nvSpPr>
        <p:spPr>
          <a:noFill/>
          <a:ln/>
        </p:spPr>
        <p:txBody>
          <a:bodyPr/>
          <a:lstStyle/>
          <a:p>
            <a:r>
              <a:rPr lang="en-US" sz="1000" b="1" dirty="0"/>
              <a:t>Key Message:</a:t>
            </a:r>
            <a:r>
              <a:rPr lang="en-US" sz="1000" dirty="0"/>
              <a:t> Introduce </a:t>
            </a:r>
            <a:r>
              <a:rPr lang="en-US" sz="1000" dirty="0" err="1"/>
              <a:t>Dynasmart</a:t>
            </a:r>
            <a:r>
              <a:rPr lang="en-US" sz="1000" dirty="0"/>
              <a:t>-P</a:t>
            </a:r>
          </a:p>
          <a:p>
            <a:r>
              <a:rPr lang="en-US" sz="1000" b="1" dirty="0"/>
              <a:t>Time:</a:t>
            </a:r>
            <a:r>
              <a:rPr lang="en-US" sz="1000" dirty="0"/>
              <a:t> 2 min</a:t>
            </a:r>
          </a:p>
          <a:p>
            <a:r>
              <a:rPr lang="en-US" sz="1000" b="1" dirty="0"/>
              <a:t>Builds:</a:t>
            </a:r>
            <a:r>
              <a:rPr lang="en-US" sz="1000" dirty="0"/>
              <a:t> None</a:t>
            </a:r>
          </a:p>
          <a:p>
            <a:r>
              <a:rPr lang="en-US" sz="1000" b="1" dirty="0"/>
              <a:t>Suggested Comments: </a:t>
            </a:r>
            <a:r>
              <a:rPr lang="en-US" sz="1000" dirty="0"/>
              <a:t>Potential applications of </a:t>
            </a:r>
            <a:r>
              <a:rPr lang="en-US" sz="1000" dirty="0" err="1"/>
              <a:t>DYNASMART</a:t>
            </a:r>
            <a:r>
              <a:rPr lang="en-US" sz="1000" dirty="0"/>
              <a:t>-P include:</a:t>
            </a:r>
          </a:p>
          <a:p>
            <a:r>
              <a:rPr lang="en-US" sz="1000" dirty="0"/>
              <a:t>Assessing the impacts of different traffic operations and control strategies. </a:t>
            </a:r>
          </a:p>
          <a:p>
            <a:r>
              <a:rPr lang="en-US" sz="1000" dirty="0"/>
              <a:t>Supporting decision-making for regional work zone management. </a:t>
            </a:r>
          </a:p>
          <a:p>
            <a:r>
              <a:rPr lang="en-US" sz="1000" dirty="0"/>
              <a:t>Evaluating incident management and special event management strategies. </a:t>
            </a:r>
          </a:p>
          <a:p>
            <a:r>
              <a:rPr lang="en-US" sz="1000" b="1" dirty="0"/>
              <a:t>Additional Info: </a:t>
            </a:r>
            <a:r>
              <a:rPr lang="en-US" sz="1000" dirty="0"/>
              <a:t>http://mctrans.ce.ufl.edu/featured/dynasmart/</a:t>
            </a:r>
          </a:p>
          <a:p>
            <a:r>
              <a:rPr lang="en-US" sz="1000" b="1" dirty="0"/>
              <a:t>Questions/Interactivity:</a:t>
            </a:r>
            <a:r>
              <a:rPr lang="en-US" sz="1000" dirty="0"/>
              <a:t> None</a:t>
            </a:r>
          </a:p>
          <a:p>
            <a:r>
              <a:rPr lang="en-US" sz="1000" b="1" dirty="0"/>
              <a:t>Possible Problems:</a:t>
            </a:r>
            <a:r>
              <a:rPr lang="en-US" sz="1000" dirty="0"/>
              <a:t> None</a:t>
            </a:r>
          </a:p>
          <a:p>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a:ln/>
        </p:spPr>
      </p:sp>
      <p:sp>
        <p:nvSpPr>
          <p:cNvPr id="149507" name="Notes Placeholder 2"/>
          <p:cNvSpPr>
            <a:spLocks noGrp="1"/>
          </p:cNvSpPr>
          <p:nvPr>
            <p:ph type="body" idx="1"/>
          </p:nvPr>
        </p:nvSpPr>
        <p:spPr>
          <a:noFill/>
          <a:ln/>
        </p:spPr>
        <p:txBody>
          <a:bodyPr/>
          <a:lstStyle/>
          <a:p>
            <a:r>
              <a:rPr lang="en-US" sz="1000" b="1" dirty="0"/>
              <a:t>Key Message:</a:t>
            </a:r>
            <a:r>
              <a:rPr lang="en-US" sz="1000" dirty="0"/>
              <a:t> Introduce </a:t>
            </a:r>
            <a:r>
              <a:rPr lang="en-US" sz="1000" dirty="0" err="1"/>
              <a:t>Dynasmart</a:t>
            </a:r>
            <a:r>
              <a:rPr lang="en-US" sz="1000" dirty="0"/>
              <a:t>-P</a:t>
            </a:r>
          </a:p>
          <a:p>
            <a:r>
              <a:rPr lang="en-US" sz="1000" b="1" dirty="0"/>
              <a:t>Time:</a:t>
            </a:r>
            <a:r>
              <a:rPr lang="en-US" sz="1000" dirty="0"/>
              <a:t> 2 min</a:t>
            </a:r>
          </a:p>
          <a:p>
            <a:r>
              <a:rPr lang="en-US" sz="1000" b="1" dirty="0"/>
              <a:t>Builds:</a:t>
            </a:r>
            <a:r>
              <a:rPr lang="en-US" sz="1000" dirty="0"/>
              <a:t> None</a:t>
            </a:r>
          </a:p>
          <a:p>
            <a:r>
              <a:rPr lang="en-US" sz="1000" b="1" dirty="0"/>
              <a:t>Suggested Comments: </a:t>
            </a:r>
            <a:r>
              <a:rPr lang="en-US" sz="1000" dirty="0"/>
              <a:t>Potential applications of </a:t>
            </a:r>
            <a:r>
              <a:rPr lang="en-US" sz="1000" dirty="0" err="1"/>
              <a:t>DYNASMART</a:t>
            </a:r>
            <a:r>
              <a:rPr lang="en-US" sz="1000" dirty="0"/>
              <a:t>-P include:</a:t>
            </a:r>
          </a:p>
          <a:p>
            <a:r>
              <a:rPr lang="en-US" sz="1000" dirty="0"/>
              <a:t>Evaluating congestion-pricing schemes. </a:t>
            </a:r>
          </a:p>
          <a:p>
            <a:r>
              <a:rPr lang="en-US" sz="1000" dirty="0"/>
              <a:t>Providing information to support integrated transportation corridor investment decisions. </a:t>
            </a:r>
          </a:p>
          <a:p>
            <a:r>
              <a:rPr lang="en-US" sz="1000" dirty="0"/>
              <a:t>Helping to improve estimates of mobile source emissions</a:t>
            </a:r>
          </a:p>
          <a:p>
            <a:r>
              <a:rPr lang="en-US" sz="1000" b="1" dirty="0"/>
              <a:t>Additional Info: </a:t>
            </a:r>
            <a:r>
              <a:rPr lang="en-US" sz="1000" dirty="0"/>
              <a:t>http://mctrans.ce.ufl.edu/featured/dynasmart. More information is available at the </a:t>
            </a:r>
            <a:r>
              <a:rPr lang="en-US" sz="1000" dirty="0" err="1"/>
              <a:t>DYNASMART</a:t>
            </a:r>
            <a:r>
              <a:rPr lang="en-US" sz="1000" dirty="0"/>
              <a:t>-P Web site at </a:t>
            </a:r>
            <a:r>
              <a:rPr lang="en-US" sz="1000" dirty="0">
                <a:hlinkClick r:id="rId3"/>
              </a:rPr>
              <a:t>http://www.dynasmart.com</a:t>
            </a:r>
            <a:r>
              <a:rPr lang="en-US" sz="1000" dirty="0"/>
              <a:t>.</a:t>
            </a:r>
          </a:p>
          <a:p>
            <a:r>
              <a:rPr lang="en-US" sz="1000" b="1" dirty="0"/>
              <a:t>For More Information Contact: </a:t>
            </a:r>
            <a:r>
              <a:rPr lang="en-US" sz="1000" dirty="0"/>
              <a:t> John </a:t>
            </a:r>
            <a:r>
              <a:rPr lang="en-US" sz="1000" dirty="0" err="1"/>
              <a:t>Halkias</a:t>
            </a:r>
            <a:r>
              <a:rPr lang="en-US" sz="1000" dirty="0"/>
              <a:t>, FHWA Office of Operations, </a:t>
            </a:r>
            <a:r>
              <a:rPr lang="en-US" sz="1000" dirty="0">
                <a:hlinkClick r:id="rId4"/>
              </a:rPr>
              <a:t>john.halkias@fhwa.dot.gov</a:t>
            </a:r>
            <a:r>
              <a:rPr lang="en-US" sz="1000" dirty="0"/>
              <a:t>, 202-366-2183</a:t>
            </a:r>
          </a:p>
          <a:p>
            <a:r>
              <a:rPr lang="en-US" sz="1000" b="1" dirty="0"/>
              <a:t>Questions/Interactivity:</a:t>
            </a:r>
            <a:r>
              <a:rPr lang="en-US" sz="1000" dirty="0"/>
              <a:t> None</a:t>
            </a:r>
          </a:p>
          <a:p>
            <a:r>
              <a:rPr lang="en-US" sz="1000" b="1" dirty="0"/>
              <a:t>Possible Problems:</a:t>
            </a:r>
            <a:r>
              <a:rPr lang="en-US" sz="1000" dirty="0"/>
              <a:t> None</a:t>
            </a:r>
          </a:p>
          <a:p>
            <a:endParaRPr lang="en-US" dirty="0"/>
          </a:p>
          <a:p>
            <a:endParaRPr lang="en-US" dirty="0"/>
          </a:p>
          <a:p>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a:ln/>
        </p:spPr>
      </p:sp>
      <p:sp>
        <p:nvSpPr>
          <p:cNvPr id="150531" name="Notes Placeholder 2"/>
          <p:cNvSpPr>
            <a:spLocks noGrp="1"/>
          </p:cNvSpPr>
          <p:nvPr>
            <p:ph type="body" idx="1"/>
          </p:nvPr>
        </p:nvSpPr>
        <p:spPr>
          <a:noFill/>
          <a:ln/>
        </p:spPr>
        <p:txBody>
          <a:bodyPr/>
          <a:lstStyle/>
          <a:p>
            <a:r>
              <a:rPr lang="en-US" sz="1000" b="1"/>
              <a:t>Key Message:</a:t>
            </a:r>
            <a:r>
              <a:rPr lang="en-US" sz="1000"/>
              <a:t> Introduce modeling methodologies</a:t>
            </a:r>
          </a:p>
          <a:p>
            <a:r>
              <a:rPr lang="en-US" sz="1000" b="1"/>
              <a:t>Time:</a:t>
            </a:r>
            <a:r>
              <a:rPr lang="en-US" sz="1000"/>
              <a:t> 1 min</a:t>
            </a:r>
          </a:p>
          <a:p>
            <a:r>
              <a:rPr lang="en-US" sz="1000" b="1"/>
              <a:t>Builds:</a:t>
            </a:r>
            <a:r>
              <a:rPr lang="en-US" sz="1000"/>
              <a:t> Text box appears on click</a:t>
            </a:r>
          </a:p>
          <a:p>
            <a:r>
              <a:rPr lang="en-US" sz="1000" b="1"/>
              <a:t>Suggested Comments: </a:t>
            </a:r>
            <a:r>
              <a:rPr lang="en-US" sz="1000"/>
              <a:t>There are three methodologies, each with strengths and weaknesses, that can be applied to modeling. They are listed on the screen. Let’s discuss them.</a:t>
            </a:r>
          </a:p>
          <a:p>
            <a:r>
              <a:rPr lang="en-US" sz="1000" b="1"/>
              <a:t>Additional Information: </a:t>
            </a:r>
            <a:r>
              <a:rPr lang="en-US" sz="1000"/>
              <a:t>None</a:t>
            </a:r>
          </a:p>
          <a:p>
            <a:r>
              <a:rPr lang="en-US" sz="1000" b="1"/>
              <a:t>Questions/Interactivity:</a:t>
            </a:r>
            <a:r>
              <a:rPr lang="en-US" sz="1000"/>
              <a:t> None</a:t>
            </a:r>
          </a:p>
          <a:p>
            <a:r>
              <a:rPr lang="en-US" sz="1000" b="1"/>
              <a:t>Possible Problems:</a:t>
            </a:r>
            <a:r>
              <a:rPr lang="en-US" sz="1000"/>
              <a:t> None</a:t>
            </a:r>
          </a:p>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p:spPr>
        <p:txBody>
          <a:bodyPr/>
          <a:lstStyle/>
          <a:p>
            <a:r>
              <a:rPr lang="en-US" sz="900" b="1"/>
              <a:t>Key Message:</a:t>
            </a:r>
            <a:r>
              <a:rPr lang="en-US" sz="900"/>
              <a:t> Introduce tool selection principles</a:t>
            </a:r>
          </a:p>
          <a:p>
            <a:r>
              <a:rPr lang="en-US" sz="900" b="1"/>
              <a:t>Time:</a:t>
            </a:r>
            <a:r>
              <a:rPr lang="en-US" sz="900"/>
              <a:t> 2 min</a:t>
            </a:r>
          </a:p>
          <a:p>
            <a:r>
              <a:rPr lang="en-US" sz="900" b="1"/>
              <a:t>Builds:</a:t>
            </a:r>
            <a:r>
              <a:rPr lang="en-US" sz="900"/>
              <a:t> None</a:t>
            </a:r>
          </a:p>
          <a:p>
            <a:r>
              <a:rPr lang="en-US" sz="900" b="1"/>
              <a:t>Suggested Comments: </a:t>
            </a:r>
            <a:r>
              <a:rPr lang="en-US" sz="900"/>
              <a:t>There is no one analytical tool that can do everything or solve every problem. The method or tool selected for any analysis should be consistent with the analysis needs and fit within budget and resource requirements. Using too complex of a tool for the analysis needs, such as using a microsimulation tool for preliminary screening of scenarios, may result in a poor use of resources. At the same time, using too simplistic of a tool for the situation, for example using a travel demand model for detailed design of an operational strategy, may result in inaccurate or unreliable results. Some tools were not designed specifically for work zones but they can be used to analyze work zone situations. </a:t>
            </a:r>
          </a:p>
          <a:p>
            <a:r>
              <a:rPr lang="en-US" sz="900" b="1"/>
              <a:t>Additional Information: </a:t>
            </a:r>
            <a:r>
              <a:rPr lang="en-US" sz="900"/>
              <a:t>None</a:t>
            </a:r>
          </a:p>
          <a:p>
            <a:r>
              <a:rPr lang="en-US" sz="900" b="1"/>
              <a:t>Questions/Interactivity:</a:t>
            </a:r>
            <a:r>
              <a:rPr lang="en-US" sz="900"/>
              <a:t> None</a:t>
            </a:r>
          </a:p>
          <a:p>
            <a:r>
              <a:rPr lang="en-US" sz="900" b="1"/>
              <a:t>Possible Problems:</a:t>
            </a:r>
            <a:r>
              <a:rPr lang="en-US" sz="900"/>
              <a:t> Will expand on these points in next module.</a:t>
            </a:r>
          </a:p>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a:ln/>
        </p:spPr>
      </p:sp>
      <p:sp>
        <p:nvSpPr>
          <p:cNvPr id="151555" name="Notes Placeholder 2"/>
          <p:cNvSpPr>
            <a:spLocks noGrp="1"/>
          </p:cNvSpPr>
          <p:nvPr>
            <p:ph type="body" idx="1"/>
          </p:nvPr>
        </p:nvSpPr>
        <p:spPr>
          <a:noFill/>
          <a:ln/>
        </p:spPr>
        <p:txBody>
          <a:bodyPr/>
          <a:lstStyle/>
          <a:p>
            <a:r>
              <a:rPr lang="en-US" sz="1000" b="1"/>
              <a:t>Key Message:</a:t>
            </a:r>
            <a:r>
              <a:rPr lang="en-US" sz="1000"/>
              <a:t> Introduce screening</a:t>
            </a:r>
          </a:p>
          <a:p>
            <a:r>
              <a:rPr lang="en-US" sz="1000" b="1"/>
              <a:t>Time:</a:t>
            </a:r>
            <a:r>
              <a:rPr lang="en-US" sz="1000"/>
              <a:t> 1 min</a:t>
            </a:r>
          </a:p>
          <a:p>
            <a:r>
              <a:rPr lang="en-US" sz="1000" b="1"/>
              <a:t>Builds:</a:t>
            </a:r>
            <a:r>
              <a:rPr lang="en-US" sz="1000"/>
              <a:t> None</a:t>
            </a:r>
          </a:p>
          <a:p>
            <a:r>
              <a:rPr lang="en-US" sz="1000" b="1"/>
              <a:t>Suggested Comments: </a:t>
            </a:r>
            <a:r>
              <a:rPr lang="en-US"/>
              <a:t>This methodology is characterized by the use of simpler tools using archived data to screen work zone projects to determine which may warrant more in-depth analysis. This concept has been used to allocate resources for work zone analysis when looking across a number of projects to identify potential mobility impacts. For single projects this includes the use of simpler transportation modeling approaches such as sketch-planning and HCM in early project phases and the use of a more complex transportation modeling approaches (if warranted) later in the project.</a:t>
            </a:r>
            <a:endParaRPr lang="en-US" sz="1000"/>
          </a:p>
          <a:p>
            <a:r>
              <a:rPr lang="en-US" sz="1000" b="1"/>
              <a:t>Additional Information: </a:t>
            </a:r>
            <a:r>
              <a:rPr lang="en-US"/>
              <a:t>The advantages of this methodology include the focusing of agency resources (institutional, financial, and technical) on projects or issues that have the most potential mobility impact. It can be difficult early in project development or when looking across many projects to accurately identify where significant congestion is likely to be induced by work zone activity. The disadvantage of this methodology is that the high-level screening transportation analysis tools used in earlier stages may not produce consistent predictions of impacts with more detailed tools used in later stages. </a:t>
            </a:r>
            <a:endParaRPr lang="en-US" sz="1000"/>
          </a:p>
          <a:p>
            <a:r>
              <a:rPr lang="en-US" sz="1000" b="1"/>
              <a:t>Questions/Interactivity:</a:t>
            </a:r>
            <a:r>
              <a:rPr lang="en-US" sz="1000"/>
              <a:t> None</a:t>
            </a:r>
          </a:p>
          <a:p>
            <a:r>
              <a:rPr lang="en-US" sz="1000" b="1"/>
              <a:t>Possible Problems:</a:t>
            </a:r>
            <a:r>
              <a:rPr lang="en-US" sz="1000"/>
              <a:t> None</a:t>
            </a:r>
          </a:p>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a:ln/>
        </p:spPr>
      </p:sp>
      <p:sp>
        <p:nvSpPr>
          <p:cNvPr id="152579" name="Notes Placeholder 2"/>
          <p:cNvSpPr>
            <a:spLocks noGrp="1"/>
          </p:cNvSpPr>
          <p:nvPr>
            <p:ph type="body" idx="1"/>
          </p:nvPr>
        </p:nvSpPr>
        <p:spPr>
          <a:noFill/>
          <a:ln/>
        </p:spPr>
        <p:txBody>
          <a:bodyPr/>
          <a:lstStyle/>
          <a:p>
            <a:r>
              <a:rPr lang="en-US" sz="1000" b="1"/>
              <a:t>Key Message:</a:t>
            </a:r>
            <a:r>
              <a:rPr lang="en-US" sz="1000"/>
              <a:t> Introduce the mono-scale approach</a:t>
            </a:r>
          </a:p>
          <a:p>
            <a:r>
              <a:rPr lang="en-US" sz="1000" b="1"/>
              <a:t>Time:</a:t>
            </a:r>
            <a:r>
              <a:rPr lang="en-US" sz="1000"/>
              <a:t> 2 min</a:t>
            </a:r>
          </a:p>
          <a:p>
            <a:r>
              <a:rPr lang="en-US" sz="1000" b="1"/>
              <a:t>Builds:</a:t>
            </a:r>
            <a:r>
              <a:rPr lang="en-US" sz="1000"/>
              <a:t> None</a:t>
            </a:r>
          </a:p>
          <a:p>
            <a:r>
              <a:rPr lang="en-US" sz="1000" b="1"/>
              <a:t>Suggested Comments: </a:t>
            </a:r>
            <a:r>
              <a:rPr lang="en-US"/>
              <a:t>The mono-scale methodology features a single transportation analysis tool applied consistently throughout the project life-cycle. The advantage of this methodology is that model consistency is essentially guaranteed throughout the project life-cycle. Resources invested in developing the tool and its supporting data are passed along as the project proceeds. The disadvantage of this methodology is that a single tool may be well-suited to support some types of decisions but not well-suited to others. A mono-scale methodology may be an attractive option if a calibrated, well-maintained model of the work zone impact area is already in hand. If there is not a good match between the transportation modeling approach and model type in-hand, and there are some resources in hand to extend or enhance the analysis, a multi-scale methodology can be considered.</a:t>
            </a:r>
            <a:endParaRPr lang="en-US" sz="1000"/>
          </a:p>
          <a:p>
            <a:r>
              <a:rPr lang="en-US" sz="1000" b="1"/>
              <a:t>Additional Information: </a:t>
            </a:r>
            <a:r>
              <a:rPr lang="en-US"/>
              <a:t>For example, a mono-scale methodology using microscopic simulation of the immediate work zone area may capture detailed elements of traffic control (work zone geometry and traffic signal operations) but have only limited capability to predict impacts from diversion on parallel routes. </a:t>
            </a:r>
            <a:endParaRPr lang="en-US" sz="1000"/>
          </a:p>
          <a:p>
            <a:r>
              <a:rPr lang="en-US" sz="1000" b="1"/>
              <a:t>Questions/Interactivity:</a:t>
            </a:r>
            <a:r>
              <a:rPr lang="en-US" sz="1000"/>
              <a:t> None</a:t>
            </a:r>
          </a:p>
          <a:p>
            <a:r>
              <a:rPr lang="en-US" sz="1000" b="1"/>
              <a:t>Possible Problems:</a:t>
            </a:r>
            <a:r>
              <a:rPr lang="en-US" sz="1000"/>
              <a:t> None</a:t>
            </a:r>
          </a:p>
          <a:p>
            <a:endParaRPr lang="en-US" sz="100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a:ln/>
        </p:spPr>
      </p:sp>
      <p:sp>
        <p:nvSpPr>
          <p:cNvPr id="153603" name="Notes Placeholder 2"/>
          <p:cNvSpPr>
            <a:spLocks noGrp="1"/>
          </p:cNvSpPr>
          <p:nvPr>
            <p:ph type="body" idx="1"/>
          </p:nvPr>
        </p:nvSpPr>
        <p:spPr>
          <a:noFill/>
          <a:ln/>
        </p:spPr>
        <p:txBody>
          <a:bodyPr/>
          <a:lstStyle/>
          <a:p>
            <a:r>
              <a:rPr lang="en-US" sz="1000" b="1"/>
              <a:t>Key Message:</a:t>
            </a:r>
            <a:r>
              <a:rPr lang="en-US" sz="1000"/>
              <a:t> Introduce the multi-scale approach</a:t>
            </a:r>
          </a:p>
          <a:p>
            <a:r>
              <a:rPr lang="en-US" sz="1000" b="1"/>
              <a:t>Time:</a:t>
            </a:r>
            <a:r>
              <a:rPr lang="en-US" sz="1000"/>
              <a:t> 1 min</a:t>
            </a:r>
          </a:p>
          <a:p>
            <a:r>
              <a:rPr lang="en-US" sz="1000" b="1"/>
              <a:t>Builds:</a:t>
            </a:r>
            <a:r>
              <a:rPr lang="en-US" sz="1000"/>
              <a:t> None</a:t>
            </a:r>
          </a:p>
          <a:p>
            <a:r>
              <a:rPr lang="en-US" sz="1000" b="1"/>
              <a:t>Suggested Comments: </a:t>
            </a:r>
            <a:r>
              <a:rPr lang="en-US"/>
              <a:t>This methodology deploys several tools in combination from project planning through construction, and any inconsistencies between models are identified and resolved throughout the process. This type of methodology is effective for looking at a complete range of issues using the most appropriate tool with the added value of cross-validation among tools and data types. The disadvantage of this methodology is that the agency resources (the technical staff, funding, and scheduling) are significant as well as the required data (specifically its quality and availability). This type of methodology is likely to be deployed only on the largest projects with a large work zone impact area, longer duration, and significant resources devoted to mobility impacts mitigation.</a:t>
            </a:r>
          </a:p>
          <a:p>
            <a:r>
              <a:rPr lang="en-US" sz="1000" b="1"/>
              <a:t>Additional Information: </a:t>
            </a:r>
            <a:r>
              <a:rPr lang="en-US" sz="1000"/>
              <a:t>None</a:t>
            </a:r>
          </a:p>
          <a:p>
            <a:r>
              <a:rPr lang="en-US" sz="1000" b="1"/>
              <a:t>Questions/Interactivity:</a:t>
            </a:r>
            <a:r>
              <a:rPr lang="en-US" sz="1000"/>
              <a:t> None</a:t>
            </a:r>
          </a:p>
          <a:p>
            <a:r>
              <a:rPr lang="en-US" sz="1000" b="1"/>
              <a:t>Possible Problems:</a:t>
            </a:r>
            <a:r>
              <a:rPr lang="en-US" sz="1000"/>
              <a:t> None</a:t>
            </a:r>
          </a:p>
          <a:p>
            <a:endParaRPr lang="en-US" sz="100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a:ln/>
        </p:spPr>
      </p:sp>
      <p:sp>
        <p:nvSpPr>
          <p:cNvPr id="154627" name="Notes Placeholder 2"/>
          <p:cNvSpPr>
            <a:spLocks noGrp="1"/>
          </p:cNvSpPr>
          <p:nvPr>
            <p:ph type="body" idx="1"/>
          </p:nvPr>
        </p:nvSpPr>
        <p:spPr>
          <a:noFill/>
          <a:ln/>
        </p:spPr>
        <p:txBody>
          <a:bodyPr/>
          <a:lstStyle/>
          <a:p>
            <a:r>
              <a:rPr lang="en-US" sz="1000" b="1" dirty="0"/>
              <a:t>Key Message:</a:t>
            </a:r>
            <a:r>
              <a:rPr lang="en-US" sz="1000" dirty="0"/>
              <a:t> Discussion on modeling approaches</a:t>
            </a:r>
          </a:p>
          <a:p>
            <a:r>
              <a:rPr lang="en-US" sz="1000" b="1" dirty="0"/>
              <a:t>Time:</a:t>
            </a:r>
            <a:r>
              <a:rPr lang="en-US" sz="1000" dirty="0"/>
              <a:t> 1 min</a:t>
            </a:r>
          </a:p>
          <a:p>
            <a:r>
              <a:rPr lang="en-US" sz="1000" b="1" dirty="0"/>
              <a:t>Builds:</a:t>
            </a:r>
            <a:r>
              <a:rPr lang="en-US" sz="1000" dirty="0"/>
              <a:t> None</a:t>
            </a:r>
          </a:p>
          <a:p>
            <a:r>
              <a:rPr lang="en-US" sz="1000" b="1" dirty="0"/>
              <a:t>Suggested Comments: </a:t>
            </a:r>
            <a:r>
              <a:rPr lang="en-US" sz="1000" dirty="0"/>
              <a:t>Which approach is better for you and why? Which one would you use? Why?</a:t>
            </a:r>
          </a:p>
          <a:p>
            <a:r>
              <a:rPr lang="en-US" sz="1000" b="1" dirty="0"/>
              <a:t>Additional Information: </a:t>
            </a:r>
            <a:r>
              <a:rPr lang="en-US" sz="1000" dirty="0"/>
              <a:t>Generate discussion about the advantages and disadvantages of each.</a:t>
            </a:r>
          </a:p>
          <a:p>
            <a:r>
              <a:rPr lang="en-US" sz="1000" b="1" dirty="0"/>
              <a:t>Questions/Interactivity:</a:t>
            </a:r>
            <a:r>
              <a:rPr lang="en-US" sz="1000" dirty="0"/>
              <a:t> None</a:t>
            </a:r>
          </a:p>
          <a:p>
            <a:r>
              <a:rPr lang="en-US" sz="1000" b="1" dirty="0"/>
              <a:t>Possible Problems:</a:t>
            </a:r>
            <a:r>
              <a:rPr lang="en-US" sz="1000" dirty="0"/>
              <a:t> None</a:t>
            </a:r>
          </a:p>
          <a:p>
            <a:r>
              <a:rPr lang="en-US" sz="1000" dirty="0"/>
              <a:t>Image Credit: https://www.slideshare.net/rmulyaningsih/ict2-28587397 </a:t>
            </a:r>
          </a:p>
          <a:p>
            <a:endParaRPr lang="en-US" sz="1000"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a:ln/>
        </p:spPr>
      </p:sp>
      <p:sp>
        <p:nvSpPr>
          <p:cNvPr id="155651" name="Notes Placeholder 2"/>
          <p:cNvSpPr>
            <a:spLocks noGrp="1"/>
          </p:cNvSpPr>
          <p:nvPr>
            <p:ph type="body" idx="1"/>
          </p:nvPr>
        </p:nvSpPr>
        <p:spPr>
          <a:noFill/>
          <a:ln/>
        </p:spPr>
        <p:txBody>
          <a:bodyPr/>
          <a:lstStyle/>
          <a:p>
            <a:r>
              <a:rPr lang="en-US" b="1" dirty="0"/>
              <a:t>Key Message:</a:t>
            </a:r>
            <a:r>
              <a:rPr lang="en-US" dirty="0"/>
              <a:t> Discussion on modeling identification</a:t>
            </a:r>
          </a:p>
          <a:p>
            <a:r>
              <a:rPr lang="en-US" b="1" dirty="0"/>
              <a:t>Time:</a:t>
            </a:r>
            <a:r>
              <a:rPr lang="en-US" dirty="0"/>
              <a:t> 2-3 min</a:t>
            </a:r>
          </a:p>
          <a:p>
            <a:r>
              <a:rPr lang="en-US" b="1" dirty="0"/>
              <a:t>Builds:</a:t>
            </a:r>
            <a:r>
              <a:rPr lang="en-US" dirty="0"/>
              <a:t> None</a:t>
            </a:r>
          </a:p>
          <a:p>
            <a:r>
              <a:rPr lang="en-US" b="1" dirty="0"/>
              <a:t>Suggested Comments: </a:t>
            </a:r>
            <a:r>
              <a:rPr lang="en-US" dirty="0"/>
              <a:t>Once an analyst has a better understanding of the factors influencing an overall work zone analysis, the next step is to consider some critical questions: </a:t>
            </a:r>
            <a:r>
              <a:rPr lang="en-US" sz="100" i="1" dirty="0"/>
              <a:t>Does it make sense to move forward with work zone analysis for a given project? What criteria should be used to select an actual modeling approach for a project? </a:t>
            </a:r>
            <a:r>
              <a:rPr lang="en-US" i="1" dirty="0"/>
              <a:t>Which limitations exist? </a:t>
            </a:r>
            <a:r>
              <a:rPr lang="en-US" dirty="0"/>
              <a:t>The decision about what transportation modeling approach to select for a work zone analysis is secondary to the decision to deploy a transportation modeling approach at all. However, once the decision is made to use a transportation analysis tool, the question turns to which tool is best suited given my circumstances? The difficult part is balancing the available resources (time, money, data, etc.) with the desired level of detail (e.g., ability to model one-lane/two way operations using historic traffic counts for a Type I project). </a:t>
            </a:r>
          </a:p>
          <a:p>
            <a:r>
              <a:rPr lang="en-US" b="1" dirty="0"/>
              <a:t>Additional Information: </a:t>
            </a:r>
            <a:r>
              <a:rPr lang="en-US" dirty="0"/>
              <a:t>When resources are limited, however, the analyst must consider whether a less detailed analysis using a simpler tool is adequate to the requirements of the analysis. If the mismatch between the necessary level of detail and resource availability is high enough, the corresponding technical risk may be so high that a drastic re-consideration of modeling approach may be appropriate. </a:t>
            </a:r>
          </a:p>
          <a:p>
            <a:r>
              <a:rPr lang="en-US" b="1" dirty="0"/>
              <a:t>Questions/Interactivity:</a:t>
            </a:r>
            <a:r>
              <a:rPr lang="en-US" dirty="0"/>
              <a:t> None</a:t>
            </a:r>
          </a:p>
          <a:p>
            <a:r>
              <a:rPr lang="en-US" b="1" dirty="0"/>
              <a:t>Possible Problems:</a:t>
            </a:r>
            <a:r>
              <a:rPr lang="en-US" dirty="0"/>
              <a:t> Try to generate discussion</a:t>
            </a:r>
          </a:p>
          <a:p>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a:ln/>
        </p:spPr>
      </p:sp>
      <p:sp>
        <p:nvSpPr>
          <p:cNvPr id="156675" name="Notes Placeholder 2"/>
          <p:cNvSpPr>
            <a:spLocks noGrp="1"/>
          </p:cNvSpPr>
          <p:nvPr>
            <p:ph type="body" idx="1"/>
          </p:nvPr>
        </p:nvSpPr>
        <p:spPr>
          <a:xfrm>
            <a:off x="609600" y="4343400"/>
            <a:ext cx="5715000" cy="4114800"/>
          </a:xfrm>
          <a:noFill/>
          <a:ln/>
        </p:spPr>
        <p:txBody>
          <a:bodyPr/>
          <a:lstStyle/>
          <a:p>
            <a:r>
              <a:rPr lang="en-US" sz="1000" b="1" dirty="0"/>
              <a:t>Key Message:</a:t>
            </a:r>
            <a:r>
              <a:rPr lang="en-US" sz="1000" dirty="0"/>
              <a:t> Discussion the challenges and limitations of modeling</a:t>
            </a:r>
          </a:p>
          <a:p>
            <a:r>
              <a:rPr lang="en-US" sz="1000" b="1" dirty="0"/>
              <a:t>Time:</a:t>
            </a:r>
            <a:r>
              <a:rPr lang="en-US" sz="1000" dirty="0"/>
              <a:t> 1 min</a:t>
            </a:r>
          </a:p>
          <a:p>
            <a:r>
              <a:rPr lang="en-US" sz="1000" b="1" dirty="0"/>
              <a:t>Builds:</a:t>
            </a:r>
            <a:r>
              <a:rPr lang="en-US" sz="1000" dirty="0"/>
              <a:t> None</a:t>
            </a:r>
          </a:p>
          <a:p>
            <a:r>
              <a:rPr lang="en-US" sz="1000" b="1" dirty="0"/>
              <a:t>Suggested Comments: </a:t>
            </a:r>
            <a:r>
              <a:rPr lang="en-US" sz="1000" dirty="0"/>
              <a:t>As long as they are used correctly, traffic analysis tools are useful and effective in helping transportation professionals best address their transportation needs. Each tool and tool category is designed to perform different traffic analysis functions, and there is no one analytical tool that can do everything or solve every problem. This section addresses some of the challenges and limitations of available traffic analysis tools that should be considered when selecting a tool:</a:t>
            </a:r>
          </a:p>
          <a:p>
            <a:r>
              <a:rPr lang="en-US" sz="1000" b="1" dirty="0"/>
              <a:t>Additional Information: </a:t>
            </a:r>
            <a:r>
              <a:rPr lang="en-US" sz="1000" dirty="0"/>
              <a:t>There are many factors associated with selecting a specific methodology or tool which include functionality, results, time, training and cost.  Choosing a tool is generally a tradeoff among these five criteria.  Functionality (the capability to represent specific work zone attributes) and level of detail (capability to quantitatively differentiate between alternatives) are two critical criteria because if the tool cannot analyze a specific situation or provide the necessary results to the precision or accuracy required, it would not be useful regardless of the cost, training or development time applied. In some instances, such as a project currently in the construction phase, it may be critical that results are provided in a timely manner.  The time required to assemble the required data and calibrate a simulation tool is generally much longer than the time and resources required to utilize a sketch-planning (delay estimation) tool.  The need for timeliness must be balanced against the ability of the sketch-planning tool to provide a meaningful solution accurately reflecting the problem under study.  Finally, the training and cost associated with a particular tool should be considered.  Simulation tools often require a high level of expertise and training, skills which are possessed by relatively fewer individuals and can be costly to hire and retain. On the other hand, many of the sketch-planning and </a:t>
            </a:r>
            <a:r>
              <a:rPr lang="en-US" sz="1000" dirty="0" err="1"/>
              <a:t>HCM</a:t>
            </a:r>
            <a:r>
              <a:rPr lang="en-US" sz="1000" dirty="0"/>
              <a:t> tools are more accessible, can be mastered by a broad range of staff within a short time and are inexpensive to purchase.</a:t>
            </a:r>
          </a:p>
          <a:p>
            <a:r>
              <a:rPr lang="en-US" sz="1000" b="1" dirty="0"/>
              <a:t>Questions/Interactivity:</a:t>
            </a:r>
            <a:r>
              <a:rPr lang="en-US" sz="1000" dirty="0"/>
              <a:t> None</a:t>
            </a:r>
          </a:p>
          <a:p>
            <a:r>
              <a:rPr lang="en-US" sz="1000" b="1" dirty="0"/>
              <a:t>Possible Problems:</a:t>
            </a:r>
            <a:r>
              <a:rPr lang="en-US" sz="1000" dirty="0"/>
              <a:t> This is an intro slide. Avoid getting into detail here.</a:t>
            </a:r>
          </a:p>
          <a:p>
            <a:r>
              <a:rPr lang="en-US" sz="1000" dirty="0"/>
              <a:t>Image</a:t>
            </a:r>
            <a:r>
              <a:rPr lang="en-US" sz="1000" baseline="0" dirty="0"/>
              <a:t> Credits:  http://innovativemobility.org/wp-content/uploads/2015/02/Robert-Sheehan-Mobility-on-Demand.pdf</a:t>
            </a:r>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noTextEdit="1"/>
          </p:cNvSpPr>
          <p:nvPr>
            <p:ph type="sldImg"/>
          </p:nvPr>
        </p:nvSpPr>
        <p:spPr>
          <a:ln/>
        </p:spPr>
      </p:sp>
      <p:sp>
        <p:nvSpPr>
          <p:cNvPr id="157699" name="Notes Placeholder 2"/>
          <p:cNvSpPr>
            <a:spLocks noGrp="1"/>
          </p:cNvSpPr>
          <p:nvPr>
            <p:ph type="body" idx="1"/>
          </p:nvPr>
        </p:nvSpPr>
        <p:spPr>
          <a:noFill/>
          <a:ln/>
        </p:spPr>
        <p:txBody>
          <a:bodyPr/>
          <a:lstStyle/>
          <a:p>
            <a:r>
              <a:rPr lang="en-US" sz="1000" b="1" dirty="0"/>
              <a:t>Key Message:</a:t>
            </a:r>
            <a:r>
              <a:rPr lang="en-US" sz="1000" dirty="0"/>
              <a:t> Discussion the challenges and limitations of modeling</a:t>
            </a:r>
          </a:p>
          <a:p>
            <a:r>
              <a:rPr lang="en-US" sz="1000" b="1" dirty="0"/>
              <a:t>Time:</a:t>
            </a:r>
            <a:r>
              <a:rPr lang="en-US" sz="1000" dirty="0"/>
              <a:t> 1 min</a:t>
            </a:r>
          </a:p>
          <a:p>
            <a:r>
              <a:rPr lang="en-US" sz="1000" b="1" dirty="0"/>
              <a:t>Builds:</a:t>
            </a:r>
            <a:r>
              <a:rPr lang="en-US" sz="1000" dirty="0"/>
              <a:t> None</a:t>
            </a:r>
          </a:p>
          <a:p>
            <a:r>
              <a:rPr lang="en-US" sz="1000" b="1" dirty="0"/>
              <a:t>Suggested Comments: </a:t>
            </a:r>
            <a:r>
              <a:rPr lang="en-US" sz="1000" dirty="0"/>
              <a:t>As long as they are used correctly, traffic analysis tools are useful and effective in helping transportation professionals best address their transportation needs. Each tool and tool category is designed to perform different traffic analysis functions, and there is no one analytical tool that can do everything or solve every problem. This section addresses some of the challenges and limitations of available traffic analysis tools that should be considered when selecting a tool:</a:t>
            </a:r>
          </a:p>
          <a:p>
            <a:r>
              <a:rPr lang="en-US" sz="1000" b="1" dirty="0"/>
              <a:t>Additional Information: </a:t>
            </a:r>
            <a:r>
              <a:rPr lang="en-US" sz="1000" dirty="0"/>
              <a:t>None</a:t>
            </a:r>
          </a:p>
          <a:p>
            <a:r>
              <a:rPr lang="en-US" sz="1000" b="1" dirty="0"/>
              <a:t>Questions/Interactivity:</a:t>
            </a:r>
            <a:r>
              <a:rPr lang="en-US" sz="1000" dirty="0"/>
              <a:t> None</a:t>
            </a:r>
          </a:p>
          <a:p>
            <a:r>
              <a:rPr lang="en-US" sz="1000" b="1" dirty="0"/>
              <a:t>Possible Problems:</a:t>
            </a:r>
            <a:r>
              <a:rPr lang="en-US" sz="1000" dirty="0"/>
              <a:t> This is an intro slide. Avoid getting into detail here.</a:t>
            </a:r>
          </a:p>
          <a:p>
            <a:endParaRPr lang="en-US" sz="1000"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a:ln/>
        </p:spPr>
      </p:sp>
      <p:sp>
        <p:nvSpPr>
          <p:cNvPr id="158723" name="Notes Placeholder 2"/>
          <p:cNvSpPr>
            <a:spLocks noGrp="1"/>
          </p:cNvSpPr>
          <p:nvPr>
            <p:ph type="body" idx="1"/>
          </p:nvPr>
        </p:nvSpPr>
        <p:spPr>
          <a:noFill/>
          <a:ln/>
        </p:spPr>
        <p:txBody>
          <a:bodyPr/>
          <a:lstStyle/>
          <a:p>
            <a:r>
              <a:rPr lang="en-US" sz="1000" b="1" dirty="0"/>
              <a:t>Key Message:</a:t>
            </a:r>
            <a:r>
              <a:rPr lang="en-US" sz="1000" dirty="0"/>
              <a:t> Discussion the challenges and limitations of modeling</a:t>
            </a:r>
          </a:p>
          <a:p>
            <a:r>
              <a:rPr lang="en-US" sz="1000" b="1" dirty="0"/>
              <a:t>Time:</a:t>
            </a:r>
            <a:r>
              <a:rPr lang="en-US" sz="1000" dirty="0"/>
              <a:t> 1 min</a:t>
            </a:r>
          </a:p>
          <a:p>
            <a:r>
              <a:rPr lang="en-US" sz="1000" b="1" dirty="0"/>
              <a:t>Builds:</a:t>
            </a:r>
            <a:r>
              <a:rPr lang="en-US" sz="1000" dirty="0"/>
              <a:t> Text box appears on click</a:t>
            </a:r>
          </a:p>
          <a:p>
            <a:r>
              <a:rPr lang="en-US" sz="1000" b="1" dirty="0"/>
              <a:t>Suggested Comments: </a:t>
            </a:r>
            <a:r>
              <a:rPr lang="en-US" sz="1000" dirty="0"/>
              <a:t>As long as they are used correctly, traffic analysis tools are useful and effective in helping transportation professionals best address their transportation needs. Each tool and tool category is designed to perform different traffic analysis functions, and there is no one analytical tool that can do everything or solve every problem. This section addresses some of the challenges and limitations of available traffic analysis tools that should be considered when selecting a tool:</a:t>
            </a:r>
          </a:p>
          <a:p>
            <a:r>
              <a:rPr lang="en-US" sz="1000" b="1" dirty="0"/>
              <a:t>Additional Information: </a:t>
            </a:r>
            <a:r>
              <a:rPr lang="en-US" sz="1000" dirty="0"/>
              <a:t>None</a:t>
            </a:r>
          </a:p>
          <a:p>
            <a:r>
              <a:rPr lang="en-US" sz="1000" b="1" dirty="0"/>
              <a:t>Questions/Interactivity:</a:t>
            </a:r>
            <a:r>
              <a:rPr lang="en-US" sz="1000" dirty="0"/>
              <a:t> None</a:t>
            </a:r>
          </a:p>
          <a:p>
            <a:r>
              <a:rPr lang="en-US" sz="1000" b="1" dirty="0"/>
              <a:t>Possible Problems:</a:t>
            </a:r>
            <a:r>
              <a:rPr lang="en-US" sz="1000" dirty="0"/>
              <a:t> This is an intro slide. Avoid getting into detail here.</a:t>
            </a:r>
          </a:p>
          <a:p>
            <a:r>
              <a:rPr lang="en-US" sz="1000" dirty="0"/>
              <a:t>Image Credits:  http://blog.astutesolutions.com/Portals/2021/images/ChallengesAhead.jpg</a:t>
            </a:r>
          </a:p>
          <a:p>
            <a:endParaRPr lang="en-US" sz="1000" dirty="0"/>
          </a:p>
          <a:p>
            <a:endParaRPr lang="en-US" sz="1000"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a:ln/>
        </p:spPr>
      </p:sp>
      <p:sp>
        <p:nvSpPr>
          <p:cNvPr id="159747" name="Notes Placeholder 2"/>
          <p:cNvSpPr>
            <a:spLocks noGrp="1"/>
          </p:cNvSpPr>
          <p:nvPr>
            <p:ph type="body" idx="1"/>
          </p:nvPr>
        </p:nvSpPr>
        <p:spPr>
          <a:noFill/>
          <a:ln/>
        </p:spPr>
        <p:txBody>
          <a:bodyPr/>
          <a:lstStyle/>
          <a:p>
            <a:r>
              <a:rPr lang="en-US" sz="1000" b="1"/>
              <a:t>Key Message:</a:t>
            </a:r>
            <a:r>
              <a:rPr lang="en-US" sz="1000"/>
              <a:t> Discussion the challenges and limitations of modeling</a:t>
            </a:r>
          </a:p>
          <a:p>
            <a:r>
              <a:rPr lang="en-US" sz="1000" b="1"/>
              <a:t>Time:</a:t>
            </a:r>
            <a:r>
              <a:rPr lang="en-US" sz="1000"/>
              <a:t> 1 min</a:t>
            </a:r>
          </a:p>
          <a:p>
            <a:r>
              <a:rPr lang="en-US" sz="1000" b="1"/>
              <a:t>Builds:</a:t>
            </a:r>
            <a:r>
              <a:rPr lang="en-US" sz="1000"/>
              <a:t> Text box appears on click</a:t>
            </a:r>
          </a:p>
          <a:p>
            <a:r>
              <a:rPr lang="en-US" sz="1000" b="1"/>
              <a:t>Suggested Comments: </a:t>
            </a:r>
            <a:r>
              <a:rPr lang="en-US" sz="1000"/>
              <a:t>If good data are not available, the user should consider a less data-intensive tool category, such as a sketch-planning tool rather than micro simulation. However, the results of the simpler tool categories are usually more generalized, so the user should carefully balance the needs of a more detailed analysis with the amount of data required. Each tool uses unique analytical methodologies, so the data requirements for analysis can vary greatly from tool to tool and by tool category. In many cases, data from previous projects contribute very little to a new analytical effort. Adequate resources must be budgeted for data collection.</a:t>
            </a:r>
          </a:p>
          <a:p>
            <a:r>
              <a:rPr lang="en-US" sz="1000" b="1"/>
              <a:t>Additional Information: </a:t>
            </a:r>
            <a:r>
              <a:rPr lang="en-US" sz="1000"/>
              <a:t>None</a:t>
            </a:r>
          </a:p>
          <a:p>
            <a:r>
              <a:rPr lang="en-US" sz="1000" b="1"/>
              <a:t>Questions/Interactivity:</a:t>
            </a:r>
            <a:r>
              <a:rPr lang="en-US" sz="1000"/>
              <a:t> None</a:t>
            </a:r>
          </a:p>
          <a:p>
            <a:r>
              <a:rPr lang="en-US" sz="1000" b="1"/>
              <a:t>Possible Problems:</a:t>
            </a:r>
            <a:r>
              <a:rPr lang="en-US" sz="1000"/>
              <a:t> None</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a:ln/>
        </p:spPr>
      </p:sp>
      <p:sp>
        <p:nvSpPr>
          <p:cNvPr id="160771" name="Notes Placeholder 2"/>
          <p:cNvSpPr>
            <a:spLocks noGrp="1"/>
          </p:cNvSpPr>
          <p:nvPr>
            <p:ph type="body" idx="1"/>
          </p:nvPr>
        </p:nvSpPr>
        <p:spPr>
          <a:noFill/>
          <a:ln/>
        </p:spPr>
        <p:txBody>
          <a:bodyPr/>
          <a:lstStyle/>
          <a:p>
            <a:r>
              <a:rPr lang="en-US" sz="1000" b="1"/>
              <a:t>Key Message:</a:t>
            </a:r>
            <a:r>
              <a:rPr lang="en-US" sz="1000"/>
              <a:t> Discussion the challenges and limitations of modeling</a:t>
            </a:r>
          </a:p>
          <a:p>
            <a:r>
              <a:rPr lang="en-US" sz="1000" b="1"/>
              <a:t>Time:</a:t>
            </a:r>
            <a:r>
              <a:rPr lang="en-US" sz="1000"/>
              <a:t> 1 min</a:t>
            </a:r>
          </a:p>
          <a:p>
            <a:r>
              <a:rPr lang="en-US" sz="1000" b="1"/>
              <a:t>Builds:</a:t>
            </a:r>
            <a:r>
              <a:rPr lang="en-US" sz="1000"/>
              <a:t> Text box appears on click</a:t>
            </a:r>
          </a:p>
          <a:p>
            <a:r>
              <a:rPr lang="en-US" sz="1000" b="1"/>
              <a:t>Suggested Comments: </a:t>
            </a:r>
            <a:r>
              <a:rPr lang="en-US" sz="1000"/>
              <a:t>Data collection can often be the most costly component of a study. The best approach is to look at the ultimate goals and objectives of the task and focus data collection on the data that are crucial to the study.</a:t>
            </a:r>
          </a:p>
          <a:p>
            <a:r>
              <a:rPr lang="en-US" sz="1000" b="1"/>
              <a:t>Additional Information: </a:t>
            </a:r>
            <a:r>
              <a:rPr lang="en-US" sz="1000"/>
              <a:t>None</a:t>
            </a:r>
          </a:p>
          <a:p>
            <a:r>
              <a:rPr lang="en-US" sz="1000" b="1"/>
              <a:t>Questions/Interactivity:</a:t>
            </a:r>
            <a:r>
              <a:rPr lang="en-US" sz="1000"/>
              <a:t> None</a:t>
            </a:r>
          </a:p>
          <a:p>
            <a:r>
              <a:rPr lang="en-US" sz="1000" b="1"/>
              <a:t>Possible Problems:</a:t>
            </a:r>
            <a:r>
              <a:rPr lang="en-US" sz="1000"/>
              <a:t> None</a:t>
            </a:r>
          </a:p>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p:spPr>
        <p:txBody>
          <a:bodyPr/>
          <a:lstStyle/>
          <a:p>
            <a:r>
              <a:rPr lang="en-US" sz="1000" b="1"/>
              <a:t>Key Message:</a:t>
            </a:r>
            <a:r>
              <a:rPr lang="en-US" sz="1000"/>
              <a:t> Introduce tool selection principles</a:t>
            </a:r>
          </a:p>
          <a:p>
            <a:r>
              <a:rPr lang="en-US" sz="1000" b="1"/>
              <a:t>Time:</a:t>
            </a:r>
            <a:r>
              <a:rPr lang="en-US" sz="1000"/>
              <a:t> 2 min</a:t>
            </a:r>
          </a:p>
          <a:p>
            <a:r>
              <a:rPr lang="en-US" sz="1000" b="1"/>
              <a:t>Builds:</a:t>
            </a:r>
            <a:r>
              <a:rPr lang="en-US" sz="1000"/>
              <a:t> None</a:t>
            </a:r>
          </a:p>
          <a:p>
            <a:r>
              <a:rPr lang="en-US" sz="1000" b="1"/>
              <a:t>Suggested Comments: </a:t>
            </a:r>
            <a:r>
              <a:rPr lang="en-US" sz="1000"/>
              <a:t>Although there are several tools are available, it is important to note that tools may not have to be used at all. FHWA does not require tools to be used to satisfy the TO requirement of the TMP. Sometimes it is best to keep it simple and use the simplest approach. In other words, choose the approach that best meets your needs.</a:t>
            </a:r>
          </a:p>
          <a:p>
            <a:r>
              <a:rPr lang="en-US" sz="1000" b="1"/>
              <a:t>Additional Information: </a:t>
            </a:r>
            <a:r>
              <a:rPr lang="en-US" sz="1000"/>
              <a:t>None</a:t>
            </a:r>
          </a:p>
          <a:p>
            <a:r>
              <a:rPr lang="en-US" sz="1000" b="1"/>
              <a:t>Questions/Interactivity:</a:t>
            </a:r>
            <a:r>
              <a:rPr lang="en-US" sz="1000"/>
              <a:t> None</a:t>
            </a:r>
          </a:p>
          <a:p>
            <a:r>
              <a:rPr lang="en-US" sz="1000" b="1"/>
              <a:t>Possible Problems:</a:t>
            </a:r>
            <a:r>
              <a:rPr lang="en-US" sz="1000"/>
              <a:t> None</a:t>
            </a:r>
          </a:p>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a:ln/>
        </p:spPr>
      </p:sp>
      <p:sp>
        <p:nvSpPr>
          <p:cNvPr id="161795" name="Notes Placeholder 2"/>
          <p:cNvSpPr>
            <a:spLocks noGrp="1"/>
          </p:cNvSpPr>
          <p:nvPr>
            <p:ph type="body" idx="1"/>
          </p:nvPr>
        </p:nvSpPr>
        <p:spPr>
          <a:noFill/>
          <a:ln/>
        </p:spPr>
        <p:txBody>
          <a:bodyPr/>
          <a:lstStyle/>
          <a:p>
            <a:r>
              <a:rPr lang="en-US" sz="1000" b="1"/>
              <a:t>Key Message:</a:t>
            </a:r>
            <a:r>
              <a:rPr lang="en-US" sz="1000"/>
              <a:t> Discussion the challenges and limitations of modeling</a:t>
            </a:r>
          </a:p>
          <a:p>
            <a:r>
              <a:rPr lang="en-US" sz="1000" b="1"/>
              <a:t>Time:</a:t>
            </a:r>
            <a:r>
              <a:rPr lang="en-US" sz="1000"/>
              <a:t> 1 min</a:t>
            </a:r>
          </a:p>
          <a:p>
            <a:r>
              <a:rPr lang="en-US" sz="1000" b="1"/>
              <a:t>Builds:</a:t>
            </a:r>
            <a:r>
              <a:rPr lang="en-US" sz="1000"/>
              <a:t> Text box appears on click</a:t>
            </a:r>
          </a:p>
          <a:p>
            <a:r>
              <a:rPr lang="en-US" sz="1000" b="1"/>
              <a:t>Suggested Comments: </a:t>
            </a:r>
            <a:r>
              <a:rPr lang="en-US" sz="1000"/>
              <a:t>Limited funding for conducting the study, purchasing tools, running analytical scenarios, and training users is often a consideration in transportation studies. Traffic analysis tools can require a significant capital investment. Software licensing and training fees can make up a large portion of the budget. Also, the analysis of more scenarios costs money. When faced with funding limitations, focus on the project’s goals and objectives, and try to identify the point of diminishing returns for the investment.</a:t>
            </a:r>
          </a:p>
          <a:p>
            <a:r>
              <a:rPr lang="en-US" sz="1000" b="1"/>
              <a:t>Additional Information: </a:t>
            </a:r>
            <a:r>
              <a:rPr lang="en-US" sz="1000"/>
              <a:t>None</a:t>
            </a:r>
          </a:p>
          <a:p>
            <a:r>
              <a:rPr lang="en-US" sz="1000" b="1"/>
              <a:t>Questions/Interactivity:</a:t>
            </a:r>
            <a:r>
              <a:rPr lang="en-US" sz="1000"/>
              <a:t> None</a:t>
            </a:r>
          </a:p>
          <a:p>
            <a:r>
              <a:rPr lang="en-US" sz="1000" b="1"/>
              <a:t>Possible Problems:</a:t>
            </a:r>
            <a:r>
              <a:rPr lang="en-US" sz="1000"/>
              <a:t> None</a:t>
            </a: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a:ln/>
        </p:spPr>
      </p:sp>
      <p:sp>
        <p:nvSpPr>
          <p:cNvPr id="162819" name="Notes Placeholder 2"/>
          <p:cNvSpPr>
            <a:spLocks noGrp="1"/>
          </p:cNvSpPr>
          <p:nvPr>
            <p:ph type="body" idx="1"/>
          </p:nvPr>
        </p:nvSpPr>
        <p:spPr>
          <a:noFill/>
          <a:ln/>
        </p:spPr>
        <p:txBody>
          <a:bodyPr/>
          <a:lstStyle/>
          <a:p>
            <a:r>
              <a:rPr lang="en-US" sz="1000" b="1"/>
              <a:t>Key Message:</a:t>
            </a:r>
            <a:r>
              <a:rPr lang="en-US" sz="1000"/>
              <a:t> Discussion the challenges and limitations of modeling</a:t>
            </a:r>
          </a:p>
          <a:p>
            <a:r>
              <a:rPr lang="en-US" sz="1000" b="1"/>
              <a:t>Time:</a:t>
            </a:r>
            <a:r>
              <a:rPr lang="en-US" sz="1000"/>
              <a:t> 1 min</a:t>
            </a:r>
          </a:p>
          <a:p>
            <a:r>
              <a:rPr lang="en-US" sz="1000" b="1"/>
              <a:t>Builds:</a:t>
            </a:r>
            <a:r>
              <a:rPr lang="en-US" sz="1000"/>
              <a:t> None</a:t>
            </a:r>
          </a:p>
          <a:p>
            <a:r>
              <a:rPr lang="en-US" sz="1000" b="1"/>
              <a:t>Suggested Comments: </a:t>
            </a:r>
            <a:r>
              <a:rPr lang="en-US" sz="1000"/>
              <a:t>Funds will be required. These items need to be considered:</a:t>
            </a:r>
          </a:p>
          <a:p>
            <a:r>
              <a:rPr lang="en-US" sz="1000"/>
              <a:t>Data collection and evaluation</a:t>
            </a:r>
          </a:p>
          <a:p>
            <a:r>
              <a:rPr lang="en-US" sz="1000"/>
              <a:t>Purchasing tools</a:t>
            </a:r>
          </a:p>
          <a:p>
            <a:r>
              <a:rPr lang="en-US" sz="1000"/>
              <a:t>Running analytical scenarios</a:t>
            </a:r>
          </a:p>
          <a:p>
            <a:r>
              <a:rPr lang="en-US" sz="1000"/>
              <a:t>Calibration</a:t>
            </a:r>
          </a:p>
          <a:p>
            <a:r>
              <a:rPr lang="en-US" sz="1000"/>
              <a:t>Training</a:t>
            </a:r>
          </a:p>
          <a:p>
            <a:r>
              <a:rPr lang="en-US" sz="1000"/>
              <a:t>Software licensing</a:t>
            </a:r>
          </a:p>
          <a:p>
            <a:r>
              <a:rPr lang="en-US" sz="1000" b="1"/>
              <a:t>Additional Information: </a:t>
            </a:r>
            <a:r>
              <a:rPr lang="en-US" sz="1000"/>
              <a:t>None</a:t>
            </a:r>
          </a:p>
          <a:p>
            <a:r>
              <a:rPr lang="en-US" sz="1000" b="1"/>
              <a:t>Questions/Interactivity:</a:t>
            </a:r>
            <a:r>
              <a:rPr lang="en-US" sz="1000"/>
              <a:t> Any experiences in this room?</a:t>
            </a:r>
          </a:p>
          <a:p>
            <a:r>
              <a:rPr lang="en-US" sz="1000" b="1"/>
              <a:t>Possible Problems:</a:t>
            </a:r>
            <a:r>
              <a:rPr lang="en-US" sz="1000"/>
              <a:t> None</a:t>
            </a:r>
          </a:p>
          <a:p>
            <a:endParaRPr lang="en-US" sz="100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a:ln/>
        </p:spPr>
      </p:sp>
      <p:sp>
        <p:nvSpPr>
          <p:cNvPr id="163843" name="Notes Placeholder 2"/>
          <p:cNvSpPr>
            <a:spLocks noGrp="1"/>
          </p:cNvSpPr>
          <p:nvPr>
            <p:ph type="body" idx="1"/>
          </p:nvPr>
        </p:nvSpPr>
        <p:spPr>
          <a:noFill/>
          <a:ln/>
        </p:spPr>
        <p:txBody>
          <a:bodyPr/>
          <a:lstStyle/>
          <a:p>
            <a:r>
              <a:rPr lang="en-US" sz="1000" b="1"/>
              <a:t>Key Message:</a:t>
            </a:r>
            <a:r>
              <a:rPr lang="en-US" sz="1000"/>
              <a:t> Discussion the challenges and limitations of modeling</a:t>
            </a:r>
          </a:p>
          <a:p>
            <a:r>
              <a:rPr lang="en-US" sz="1000" b="1"/>
              <a:t>Time:</a:t>
            </a:r>
            <a:r>
              <a:rPr lang="en-US" sz="1000"/>
              <a:t> 1 min</a:t>
            </a:r>
          </a:p>
          <a:p>
            <a:r>
              <a:rPr lang="en-US" sz="1000" b="1"/>
              <a:t>Builds:</a:t>
            </a:r>
            <a:r>
              <a:rPr lang="en-US" sz="1000"/>
              <a:t> None</a:t>
            </a:r>
          </a:p>
          <a:p>
            <a:r>
              <a:rPr lang="en-US" sz="1000" b="1"/>
              <a:t>Suggested Comments: </a:t>
            </a:r>
            <a:r>
              <a:rPr lang="en-US" sz="1000"/>
              <a:t>Tools may have steep learning curves and some transportation professionals do not have adequate modeling and simulation training. Consider out-sourcing the work if in-house expertise is not available.</a:t>
            </a:r>
          </a:p>
          <a:p>
            <a:r>
              <a:rPr lang="en-US" sz="1000" b="1"/>
              <a:t>Additional Information: </a:t>
            </a:r>
            <a:r>
              <a:rPr lang="en-US" sz="1000"/>
              <a:t>None</a:t>
            </a:r>
          </a:p>
          <a:p>
            <a:r>
              <a:rPr lang="en-US" sz="1000" b="1"/>
              <a:t>Questions/Interactivity:</a:t>
            </a:r>
            <a:r>
              <a:rPr lang="en-US" sz="1000"/>
              <a:t> Any experiences in this room?</a:t>
            </a:r>
          </a:p>
          <a:p>
            <a:r>
              <a:rPr lang="en-US" sz="1000" b="1"/>
              <a:t>Possible Problems:</a:t>
            </a:r>
            <a:r>
              <a:rPr lang="en-US" sz="1000"/>
              <a:t> None</a:t>
            </a:r>
          </a:p>
          <a:p>
            <a:endParaRPr lang="en-US" sz="100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a:ln/>
        </p:spPr>
      </p:sp>
      <p:sp>
        <p:nvSpPr>
          <p:cNvPr id="164867" name="Notes Placeholder 2"/>
          <p:cNvSpPr>
            <a:spLocks noGrp="1"/>
          </p:cNvSpPr>
          <p:nvPr>
            <p:ph type="body" idx="1"/>
          </p:nvPr>
        </p:nvSpPr>
        <p:spPr>
          <a:noFill/>
          <a:ln/>
        </p:spPr>
        <p:txBody>
          <a:bodyPr/>
          <a:lstStyle/>
          <a:p>
            <a:r>
              <a:rPr lang="en-US" sz="1000" b="1" dirty="0"/>
              <a:t>Key Message:</a:t>
            </a:r>
            <a:r>
              <a:rPr lang="en-US" sz="1000" dirty="0"/>
              <a:t> Discussion the challenges and limitations of modeling</a:t>
            </a:r>
          </a:p>
          <a:p>
            <a:r>
              <a:rPr lang="en-US" sz="1000" b="1" dirty="0"/>
              <a:t>Time:</a:t>
            </a:r>
            <a:r>
              <a:rPr lang="en-US" sz="1000" dirty="0"/>
              <a:t> 1 min</a:t>
            </a:r>
          </a:p>
          <a:p>
            <a:r>
              <a:rPr lang="en-US" sz="1000" b="1" dirty="0"/>
              <a:t>Builds:</a:t>
            </a:r>
            <a:r>
              <a:rPr lang="en-US" sz="1000" dirty="0"/>
              <a:t> None</a:t>
            </a:r>
          </a:p>
          <a:p>
            <a:r>
              <a:rPr lang="en-US" sz="1000" b="1" dirty="0"/>
              <a:t>Suggested Comments: </a:t>
            </a:r>
            <a:r>
              <a:rPr lang="en-US" sz="1000" dirty="0"/>
              <a:t>Limitations in staffing, capabilities, and funding for building the network and conducting the analysis should be considered. The implementation of most traffic analysis tools is a resource-intensive process, especially in the model coding and calibration (front-end) phases for simulation analyses. Careful scheduling and pre-agreed upon acceptance criteria are necessary to keep the project focused and on target.</a:t>
            </a:r>
            <a:endParaRPr lang="en-US" sz="1000" b="1" dirty="0"/>
          </a:p>
          <a:p>
            <a:r>
              <a:rPr lang="en-US" sz="1000" b="1" dirty="0"/>
              <a:t>Possible Problems:</a:t>
            </a:r>
            <a:r>
              <a:rPr lang="en-US" sz="1000" dirty="0"/>
              <a:t> None</a:t>
            </a:r>
          </a:p>
          <a:p>
            <a:r>
              <a:rPr lang="en-US" sz="1000" b="1" dirty="0"/>
              <a:t>Additional Information: </a:t>
            </a:r>
            <a:r>
              <a:rPr lang="en-US" sz="1000" dirty="0"/>
              <a:t>None</a:t>
            </a:r>
          </a:p>
          <a:p>
            <a:r>
              <a:rPr lang="en-US" sz="1000" b="1" dirty="0"/>
              <a:t>Questions/Interactivity:</a:t>
            </a:r>
            <a:r>
              <a:rPr lang="en-US" sz="1000" dirty="0"/>
              <a:t> None</a:t>
            </a:r>
          </a:p>
          <a:p>
            <a:r>
              <a:rPr lang="en-US" dirty="0"/>
              <a:t>Image Credit: https://www.dreamstime.com/photos-images/private-office.html </a:t>
            </a: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a:ln/>
        </p:spPr>
      </p:sp>
      <p:sp>
        <p:nvSpPr>
          <p:cNvPr id="165891" name="Notes Placeholder 2"/>
          <p:cNvSpPr>
            <a:spLocks noGrp="1"/>
          </p:cNvSpPr>
          <p:nvPr>
            <p:ph type="body" idx="1"/>
          </p:nvPr>
        </p:nvSpPr>
        <p:spPr>
          <a:noFill/>
          <a:ln/>
        </p:spPr>
        <p:txBody>
          <a:bodyPr/>
          <a:lstStyle/>
          <a:p>
            <a:r>
              <a:rPr lang="en-US" sz="1000" b="1"/>
              <a:t>Key Message:</a:t>
            </a:r>
            <a:r>
              <a:rPr lang="en-US" sz="1000"/>
              <a:t> Discussion the challenges and limitations of modeling</a:t>
            </a:r>
          </a:p>
          <a:p>
            <a:r>
              <a:rPr lang="en-US" sz="1000" b="1"/>
              <a:t>Time:</a:t>
            </a:r>
            <a:r>
              <a:rPr lang="en-US" sz="1000"/>
              <a:t> 1 min</a:t>
            </a:r>
          </a:p>
          <a:p>
            <a:r>
              <a:rPr lang="en-US" sz="1000" b="1"/>
              <a:t>Builds:</a:t>
            </a:r>
            <a:r>
              <a:rPr lang="en-US" sz="1000"/>
              <a:t> None</a:t>
            </a:r>
          </a:p>
          <a:p>
            <a:r>
              <a:rPr lang="en-US" sz="1000" b="1"/>
              <a:t>Suggested Comments: </a:t>
            </a:r>
            <a:r>
              <a:rPr lang="en-US" sz="1000"/>
              <a:t>Often, limitations and “bugs” are not discovered until the project is underway. It is important to learn from experiences with past projects or to communicate with fellow users of a particular tool or tool category in order to assess the tool’s capabilities and limitations. By researching the experiences of others, users can gain a better understanding of what they may encounter as the project progresses.</a:t>
            </a:r>
            <a:endParaRPr lang="en-US" sz="1000" b="1"/>
          </a:p>
          <a:p>
            <a:r>
              <a:rPr lang="en-US" sz="1000" b="1"/>
              <a:t>Possible Problems:</a:t>
            </a:r>
            <a:r>
              <a:rPr lang="en-US" sz="1000"/>
              <a:t> None</a:t>
            </a:r>
          </a:p>
          <a:p>
            <a:r>
              <a:rPr lang="en-US" sz="1000" b="1"/>
              <a:t>Additional Information: </a:t>
            </a:r>
            <a:r>
              <a:rPr lang="en-US" sz="1000"/>
              <a:t>None</a:t>
            </a:r>
          </a:p>
          <a:p>
            <a:r>
              <a:rPr lang="en-US" sz="1000" b="1"/>
              <a:t>Questions/Interactivity:</a:t>
            </a:r>
            <a:r>
              <a:rPr lang="en-US" sz="1000"/>
              <a:t> None</a:t>
            </a:r>
          </a:p>
          <a:p>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a:ln/>
        </p:spPr>
      </p:sp>
      <p:sp>
        <p:nvSpPr>
          <p:cNvPr id="166915" name="Notes Placeholder 2"/>
          <p:cNvSpPr>
            <a:spLocks noGrp="1"/>
          </p:cNvSpPr>
          <p:nvPr>
            <p:ph type="body" idx="1"/>
          </p:nvPr>
        </p:nvSpPr>
        <p:spPr>
          <a:noFill/>
          <a:ln/>
        </p:spPr>
        <p:txBody>
          <a:bodyPr/>
          <a:lstStyle/>
          <a:p>
            <a:r>
              <a:rPr lang="en-US" sz="1000" b="1"/>
              <a:t>Key Message:</a:t>
            </a:r>
            <a:r>
              <a:rPr lang="en-US" sz="1000"/>
              <a:t> Discussion the challenges and limitations of modeling</a:t>
            </a:r>
          </a:p>
          <a:p>
            <a:r>
              <a:rPr lang="en-US" sz="1000" b="1"/>
              <a:t>Time:</a:t>
            </a:r>
            <a:r>
              <a:rPr lang="en-US" sz="1000"/>
              <a:t> 1 min</a:t>
            </a:r>
          </a:p>
          <a:p>
            <a:r>
              <a:rPr lang="en-US" sz="1000" b="1"/>
              <a:t>Builds:</a:t>
            </a:r>
            <a:r>
              <a:rPr lang="en-US" sz="1000"/>
              <a:t> None</a:t>
            </a:r>
          </a:p>
          <a:p>
            <a:r>
              <a:rPr lang="en-US" sz="1000" b="1"/>
              <a:t>Suggested Comments: </a:t>
            </a:r>
            <a:r>
              <a:rPr lang="en-US" sz="1000"/>
              <a:t>The output measures produced by each tool vary, so the process of matching the project’s desired performance measures with the tool’s output is important. In addition, there are very few tools that directly analyze WZ strategies and the impacts associated with them.</a:t>
            </a:r>
            <a:endParaRPr lang="en-US" sz="1000" b="1"/>
          </a:p>
          <a:p>
            <a:r>
              <a:rPr lang="en-US" sz="1000" b="1"/>
              <a:t>Possible Problems:</a:t>
            </a:r>
            <a:r>
              <a:rPr lang="en-US" sz="1000"/>
              <a:t> None</a:t>
            </a:r>
          </a:p>
          <a:p>
            <a:r>
              <a:rPr lang="en-US" sz="1000" b="1"/>
              <a:t>Additional Information: </a:t>
            </a:r>
            <a:r>
              <a:rPr lang="en-US" sz="1000"/>
              <a:t>None</a:t>
            </a:r>
          </a:p>
          <a:p>
            <a:r>
              <a:rPr lang="en-US" sz="1000" b="1"/>
              <a:t>Questions/Interactivity:</a:t>
            </a:r>
            <a:r>
              <a:rPr lang="en-US" sz="1000"/>
              <a:t> None</a:t>
            </a: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a:ln/>
        </p:spPr>
      </p:sp>
      <p:sp>
        <p:nvSpPr>
          <p:cNvPr id="167939" name="Notes Placeholder 2"/>
          <p:cNvSpPr>
            <a:spLocks noGrp="1"/>
          </p:cNvSpPr>
          <p:nvPr>
            <p:ph type="body" idx="1"/>
          </p:nvPr>
        </p:nvSpPr>
        <p:spPr>
          <a:noFill/>
          <a:ln/>
        </p:spPr>
        <p:txBody>
          <a:bodyPr/>
          <a:lstStyle/>
          <a:p>
            <a:r>
              <a:rPr lang="en-US" sz="1000" b="1" dirty="0"/>
              <a:t>Key Message:</a:t>
            </a:r>
            <a:r>
              <a:rPr lang="en-US" sz="1000" dirty="0"/>
              <a:t> Discussion the challenges and limitations of modeling</a:t>
            </a:r>
          </a:p>
          <a:p>
            <a:r>
              <a:rPr lang="en-US" sz="1000" b="1" dirty="0"/>
              <a:t>Time:</a:t>
            </a:r>
            <a:r>
              <a:rPr lang="en-US" sz="1000" dirty="0"/>
              <a:t> 1 min</a:t>
            </a:r>
          </a:p>
          <a:p>
            <a:r>
              <a:rPr lang="en-US" sz="1000" b="1" dirty="0"/>
              <a:t>Builds:</a:t>
            </a:r>
            <a:r>
              <a:rPr lang="en-US" sz="1000" dirty="0"/>
              <a:t> None</a:t>
            </a:r>
          </a:p>
          <a:p>
            <a:r>
              <a:rPr lang="en-US" sz="1000" b="1" dirty="0"/>
              <a:t>Suggested Comments: </a:t>
            </a:r>
            <a:r>
              <a:rPr lang="en-US" sz="1000" dirty="0"/>
              <a:t>Some analytical tools are not designed to evaluate the specific strategies that users would like to implement. Often, “tricking” the tool into mimicking a certain strategy is a short-term solution; however, there should be flexibility so that advanced users may customize the tools.</a:t>
            </a:r>
            <a:endParaRPr lang="en-US" sz="1000" b="1" dirty="0"/>
          </a:p>
          <a:p>
            <a:r>
              <a:rPr lang="en-US" sz="1000" b="1" dirty="0"/>
              <a:t>Possible Problems:</a:t>
            </a:r>
            <a:r>
              <a:rPr lang="en-US" sz="1000" dirty="0"/>
              <a:t> None</a:t>
            </a:r>
          </a:p>
          <a:p>
            <a:r>
              <a:rPr lang="en-US" sz="1000" b="1" dirty="0"/>
              <a:t>Additional Information: </a:t>
            </a:r>
            <a:r>
              <a:rPr lang="en-US" sz="1000" dirty="0"/>
              <a:t>None</a:t>
            </a:r>
          </a:p>
          <a:p>
            <a:r>
              <a:rPr lang="en-US" sz="1000" b="1" dirty="0"/>
              <a:t>Questions/Interactivity:</a:t>
            </a:r>
            <a:r>
              <a:rPr lang="en-US" sz="1000" dirty="0"/>
              <a:t> None</a:t>
            </a:r>
          </a:p>
          <a:p>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a:ln/>
        </p:spPr>
      </p:sp>
      <p:sp>
        <p:nvSpPr>
          <p:cNvPr id="168963" name="Notes Placeholder 2"/>
          <p:cNvSpPr>
            <a:spLocks noGrp="1"/>
          </p:cNvSpPr>
          <p:nvPr>
            <p:ph type="body" idx="1"/>
          </p:nvPr>
        </p:nvSpPr>
        <p:spPr>
          <a:noFill/>
          <a:ln/>
        </p:spPr>
        <p:txBody>
          <a:bodyPr/>
          <a:lstStyle/>
          <a:p>
            <a:r>
              <a:rPr lang="en-US" sz="1000" b="1" dirty="0"/>
              <a:t>Key Message:</a:t>
            </a:r>
            <a:r>
              <a:rPr lang="en-US" sz="1000" dirty="0"/>
              <a:t> Discussion the challenges and limitations of modeling</a:t>
            </a:r>
          </a:p>
          <a:p>
            <a:r>
              <a:rPr lang="en-US" sz="1000" b="1" dirty="0"/>
              <a:t>Time:</a:t>
            </a:r>
            <a:r>
              <a:rPr lang="en-US" sz="1000" dirty="0"/>
              <a:t> 1 min</a:t>
            </a:r>
          </a:p>
          <a:p>
            <a:r>
              <a:rPr lang="en-US" sz="1000" b="1" dirty="0"/>
              <a:t>Builds:</a:t>
            </a:r>
            <a:r>
              <a:rPr lang="en-US" sz="1000" dirty="0"/>
              <a:t> None</a:t>
            </a:r>
          </a:p>
          <a:p>
            <a:r>
              <a:rPr lang="en-US" sz="1000" b="1" dirty="0"/>
              <a:t>Suggested Comments: </a:t>
            </a:r>
            <a:r>
              <a:rPr lang="en-US" sz="1000" dirty="0"/>
              <a:t>Because of lack of resources, past experience, or lack of familiarity with other available tools, many agencies prefer to use a tool currently in their possession, even if it is not the most appropriate tool for the project.</a:t>
            </a:r>
            <a:endParaRPr lang="en-US" sz="1000" b="1" dirty="0"/>
          </a:p>
          <a:p>
            <a:r>
              <a:rPr lang="en-US" sz="1000" b="1" dirty="0"/>
              <a:t>Possible Problems:</a:t>
            </a:r>
            <a:r>
              <a:rPr lang="en-US" sz="1000" dirty="0"/>
              <a:t> None</a:t>
            </a:r>
          </a:p>
          <a:p>
            <a:r>
              <a:rPr lang="en-US" sz="1000" b="1" dirty="0"/>
              <a:t>Additional Information: </a:t>
            </a:r>
            <a:r>
              <a:rPr lang="en-US" sz="1000" dirty="0"/>
              <a:t>None</a:t>
            </a:r>
          </a:p>
          <a:p>
            <a:r>
              <a:rPr lang="en-US" sz="1000" b="1" dirty="0"/>
              <a:t>Questions/Interactivity:</a:t>
            </a:r>
            <a:r>
              <a:rPr lang="en-US" sz="1000" dirty="0"/>
              <a:t> None</a:t>
            </a:r>
          </a:p>
          <a:p>
            <a:r>
              <a:rPr lang="en-US" sz="1000" dirty="0"/>
              <a:t>Image Credit:  http://mantzm17.weebly.com/math.html </a:t>
            </a:r>
          </a:p>
          <a:p>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a:ln/>
        </p:spPr>
      </p:sp>
      <p:sp>
        <p:nvSpPr>
          <p:cNvPr id="169987" name="Notes Placeholder 2"/>
          <p:cNvSpPr>
            <a:spLocks noGrp="1"/>
          </p:cNvSpPr>
          <p:nvPr>
            <p:ph type="body" idx="1"/>
          </p:nvPr>
        </p:nvSpPr>
        <p:spPr>
          <a:noFill/>
          <a:ln/>
        </p:spPr>
        <p:txBody>
          <a:bodyPr/>
          <a:lstStyle/>
          <a:p>
            <a:r>
              <a:rPr lang="en-US" sz="1000" b="1"/>
              <a:t>Key Message:</a:t>
            </a:r>
            <a:r>
              <a:rPr lang="en-US" sz="1000"/>
              <a:t> Discussion the challenges and limitations of modeling</a:t>
            </a:r>
          </a:p>
          <a:p>
            <a:r>
              <a:rPr lang="en-US" sz="1000" b="1"/>
              <a:t>Time:</a:t>
            </a:r>
            <a:r>
              <a:rPr lang="en-US" sz="1000"/>
              <a:t> 1 min</a:t>
            </a:r>
          </a:p>
          <a:p>
            <a:r>
              <a:rPr lang="en-US" sz="1000" b="1"/>
              <a:t>Builds:</a:t>
            </a:r>
            <a:r>
              <a:rPr lang="en-US" sz="1000"/>
              <a:t> None</a:t>
            </a:r>
          </a:p>
          <a:p>
            <a:r>
              <a:rPr lang="en-US" sz="1000" b="1"/>
              <a:t>Suggested Comments: </a:t>
            </a:r>
            <a:r>
              <a:rPr lang="en-US" sz="1000"/>
              <a:t>These biases are not only because of the challenges listed above, but also because models are not always reliable and are often considered “black boxes.” Some transportation professionals prefer to use “back-of- the-envelope” calculations, charts, or nomographs to estimate the results. This may be adequate for simpler tasks; however, more complex projects require more advanced tools.</a:t>
            </a:r>
            <a:endParaRPr lang="en-US" sz="1000" b="1"/>
          </a:p>
          <a:p>
            <a:r>
              <a:rPr lang="en-US" sz="1000" b="1"/>
              <a:t>Possible Problems:</a:t>
            </a:r>
            <a:r>
              <a:rPr lang="en-US" sz="1000"/>
              <a:t> None</a:t>
            </a:r>
          </a:p>
          <a:p>
            <a:r>
              <a:rPr lang="en-US" sz="1000" b="1"/>
              <a:t>Additional Information: </a:t>
            </a:r>
            <a:r>
              <a:rPr lang="en-US" sz="1000"/>
              <a:t>None</a:t>
            </a:r>
          </a:p>
          <a:p>
            <a:r>
              <a:rPr lang="en-US" sz="1000" b="1"/>
              <a:t>Questions/Interactivity:</a:t>
            </a:r>
            <a:r>
              <a:rPr lang="en-US" sz="1000"/>
              <a:t> None</a:t>
            </a:r>
          </a:p>
          <a:p>
            <a:endParaRPr lang="en-US" sz="100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a:ln/>
        </p:spPr>
      </p:sp>
      <p:sp>
        <p:nvSpPr>
          <p:cNvPr id="171011" name="Notes Placeholder 2"/>
          <p:cNvSpPr>
            <a:spLocks noGrp="1"/>
          </p:cNvSpPr>
          <p:nvPr>
            <p:ph type="body" idx="1"/>
          </p:nvPr>
        </p:nvSpPr>
        <p:spPr>
          <a:noFill/>
          <a:ln/>
        </p:spPr>
        <p:txBody>
          <a:bodyPr/>
          <a:lstStyle/>
          <a:p>
            <a:r>
              <a:rPr lang="en-US" b="1" dirty="0"/>
              <a:t>Key Message:</a:t>
            </a:r>
            <a:r>
              <a:rPr lang="en-US" dirty="0"/>
              <a:t> Ponder key points</a:t>
            </a:r>
          </a:p>
          <a:p>
            <a:r>
              <a:rPr lang="en-US" b="1" dirty="0"/>
              <a:t>Time:</a:t>
            </a:r>
            <a:r>
              <a:rPr lang="en-US" dirty="0"/>
              <a:t> 2 min</a:t>
            </a:r>
          </a:p>
          <a:p>
            <a:r>
              <a:rPr lang="en-US" b="1" dirty="0"/>
              <a:t>Builds:</a:t>
            </a:r>
            <a:r>
              <a:rPr lang="en-US" dirty="0"/>
              <a:t> None</a:t>
            </a:r>
          </a:p>
          <a:p>
            <a:r>
              <a:rPr lang="en-US" b="1" dirty="0"/>
              <a:t>Suggested Comments: </a:t>
            </a:r>
            <a:r>
              <a:rPr lang="en-US" dirty="0"/>
              <a:t>Volume IX highlighted four key points that are important to consider when an analyst is deciding upon which transportation modeling approach to ultimately develop and use. This slide shows the first 2:</a:t>
            </a:r>
          </a:p>
          <a:p>
            <a:r>
              <a:rPr lang="en-US" dirty="0"/>
              <a:t>1. Work zone decision-making is an evolutionary process which supports a number of key questions to be answered.— Work zone analysis evolves over time as the roadway construction project moves forward from Planning to PE/Design to Construction and key decisions need to be supported. As the overall project moves forward it is always evolving and the use of a transportation modeling approach is always predicated on certain key decisions that have to be made </a:t>
            </a:r>
          </a:p>
          <a:p>
            <a:r>
              <a:rPr lang="en-US" dirty="0"/>
              <a:t>2. Data requirements are a driving force behind developing a transportation modeling approach—Different factors need to be considered when selecting a transportation modeling approach. It is a complex issue to unravel. However, what each of these examples shows is that data requirements are an important factor to consider. </a:t>
            </a:r>
          </a:p>
          <a:p>
            <a:r>
              <a:rPr lang="en-US" b="1" dirty="0"/>
              <a:t>Possible Problems:</a:t>
            </a:r>
            <a:r>
              <a:rPr lang="en-US" dirty="0"/>
              <a:t> None</a:t>
            </a:r>
          </a:p>
          <a:p>
            <a:r>
              <a:rPr lang="en-US" b="1" dirty="0"/>
              <a:t>Additional Information: </a:t>
            </a:r>
            <a:r>
              <a:rPr lang="en-US" dirty="0"/>
              <a:t>None</a:t>
            </a:r>
          </a:p>
          <a:p>
            <a:r>
              <a:rPr lang="en-US" b="1" dirty="0"/>
              <a:t>Questions/Interactivity:</a:t>
            </a:r>
            <a:r>
              <a:rPr lang="en-US" dirty="0"/>
              <a:t> Treat as a summary and keep brief.</a:t>
            </a: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r>
              <a:rPr lang="en-US" sz="1000" b="1"/>
              <a:t>Key Message:</a:t>
            </a:r>
            <a:r>
              <a:rPr lang="en-US" sz="1000"/>
              <a:t> Explain the tradeoff between “complexity” (of modeling) and “accuracy” (of results).</a:t>
            </a:r>
          </a:p>
          <a:p>
            <a:r>
              <a:rPr lang="en-US" sz="1000" b="1"/>
              <a:t>Time:</a:t>
            </a:r>
            <a:r>
              <a:rPr lang="en-US" sz="1000"/>
              <a:t> 1-2 minute(s)</a:t>
            </a:r>
          </a:p>
          <a:p>
            <a:r>
              <a:rPr lang="en-US" sz="1000" b="1"/>
              <a:t>Builds:</a:t>
            </a:r>
            <a:r>
              <a:rPr lang="en-US" sz="1000"/>
              <a:t> None</a:t>
            </a:r>
          </a:p>
          <a:p>
            <a:r>
              <a:rPr lang="en-US" sz="1000" b="1"/>
              <a:t>Suggested Comments: </a:t>
            </a:r>
            <a:r>
              <a:rPr lang="en-US" sz="1000"/>
              <a:t>Rough estimates are very simple to use, but perhaps not very accurate. If accuracy is needed then a more accurate tool will be required. As a rule of thumb, the simpler the tool, the less accuracy.</a:t>
            </a:r>
          </a:p>
          <a:p>
            <a:pPr>
              <a:buFontTx/>
              <a:buChar char="•"/>
            </a:pPr>
            <a:r>
              <a:rPr lang="en-US" sz="1000"/>
              <a:t> Deterministic, obviously a bit more complex, also gives better results; but has limitations, mainly the inability to study stochastic (random) events.</a:t>
            </a:r>
          </a:p>
          <a:p>
            <a:pPr>
              <a:buFontTx/>
              <a:buChar char="•"/>
            </a:pPr>
            <a:r>
              <a:rPr lang="en-US" sz="1000"/>
              <a:t> Simulation moves up both scales.</a:t>
            </a:r>
            <a:endParaRPr lang="en-US" sz="1000" b="1"/>
          </a:p>
          <a:p>
            <a:r>
              <a:rPr lang="en-US" sz="1000" b="1"/>
              <a:t>Additional Info:</a:t>
            </a:r>
            <a:r>
              <a:rPr lang="en-US" sz="1000"/>
              <a:t> Use the pyramid to emphasize the tradeoff between complexity and accuracy.</a:t>
            </a:r>
          </a:p>
          <a:p>
            <a:r>
              <a:rPr lang="en-US" sz="1000" b="1"/>
              <a:t>Questions/Interactivity:</a:t>
            </a:r>
            <a:r>
              <a:rPr lang="en-US" sz="1000"/>
              <a:t> Ask the class </a:t>
            </a:r>
            <a:r>
              <a:rPr lang="en-US" sz="1000" b="1"/>
              <a:t>what is the main advantage of simulation</a:t>
            </a:r>
            <a:r>
              <a:rPr lang="en-US" sz="1000"/>
              <a:t>. (You </a:t>
            </a:r>
            <a:r>
              <a:rPr lang="en-US" sz="1000" u="sng"/>
              <a:t>can’t</a:t>
            </a:r>
            <a:r>
              <a:rPr lang="en-US" sz="1000"/>
              <a:t> field-study future or changed conditions, so simulation becomes a very powerful tool.)</a:t>
            </a:r>
          </a:p>
          <a:p>
            <a:r>
              <a:rPr lang="en-US" sz="1000" b="1"/>
              <a:t>Possible Problems:</a:t>
            </a:r>
            <a:r>
              <a:rPr lang="en-US" sz="1000"/>
              <a:t> None</a:t>
            </a:r>
          </a:p>
          <a:p>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a:ln/>
        </p:spPr>
      </p:sp>
      <p:sp>
        <p:nvSpPr>
          <p:cNvPr id="172035" name="Notes Placeholder 2"/>
          <p:cNvSpPr>
            <a:spLocks noGrp="1"/>
          </p:cNvSpPr>
          <p:nvPr>
            <p:ph type="body" idx="1"/>
          </p:nvPr>
        </p:nvSpPr>
        <p:spPr>
          <a:noFill/>
          <a:ln/>
        </p:spPr>
        <p:txBody>
          <a:bodyPr/>
          <a:lstStyle/>
          <a:p>
            <a:r>
              <a:rPr lang="en-US" b="1" dirty="0"/>
              <a:t>Key Message:</a:t>
            </a:r>
            <a:r>
              <a:rPr lang="en-US" dirty="0"/>
              <a:t> Ponder key points (3-4)</a:t>
            </a:r>
          </a:p>
          <a:p>
            <a:r>
              <a:rPr lang="en-US" b="1" dirty="0"/>
              <a:t>Time:</a:t>
            </a:r>
            <a:r>
              <a:rPr lang="en-US" dirty="0"/>
              <a:t> 2 min</a:t>
            </a:r>
          </a:p>
          <a:p>
            <a:r>
              <a:rPr lang="en-US" b="1" dirty="0"/>
              <a:t>Builds:</a:t>
            </a:r>
            <a:r>
              <a:rPr lang="en-US" dirty="0"/>
              <a:t> None</a:t>
            </a:r>
          </a:p>
          <a:p>
            <a:r>
              <a:rPr lang="en-US" b="1" dirty="0"/>
              <a:t>Suggested Comments: </a:t>
            </a:r>
            <a:r>
              <a:rPr lang="en-US" dirty="0"/>
              <a:t>The other 2 are:</a:t>
            </a:r>
          </a:p>
          <a:p>
            <a:r>
              <a:rPr lang="en-US" dirty="0"/>
              <a:t>3. Identifying a Strategic Methodology early in the project life-cycle can mitigate future work zone analysis problems—As discussed in Section 3.0, three strategic methodologies were presented representing various modeling opportunities for work zone analysis: mono-scale, screening, and multi-scale. These methodologies serve as a foundation on which transportation modeling approaches could be incorporated into the overall work zone decision-making framework.</a:t>
            </a:r>
          </a:p>
          <a:p>
            <a:r>
              <a:rPr lang="en-US" dirty="0"/>
              <a:t>4. Developing a transportation modeling approach is unique to each work zone analysis—While many people desire a prescriptive “cookbook” method to direct them in determining which transportation modeling approach to use, making that determination based solely upon one particular factor is problematic. </a:t>
            </a:r>
          </a:p>
          <a:p>
            <a:r>
              <a:rPr lang="en-US" b="1" dirty="0"/>
              <a:t>Possible Problems:</a:t>
            </a:r>
            <a:r>
              <a:rPr lang="en-US" dirty="0"/>
              <a:t> None</a:t>
            </a:r>
          </a:p>
          <a:p>
            <a:r>
              <a:rPr lang="en-US" b="1" dirty="0"/>
              <a:t>Additional Information: </a:t>
            </a:r>
            <a:r>
              <a:rPr lang="en-US" dirty="0"/>
              <a:t>None</a:t>
            </a:r>
          </a:p>
          <a:p>
            <a:r>
              <a:rPr lang="en-US" b="1" dirty="0"/>
              <a:t>Questions/Interactivity:</a:t>
            </a:r>
            <a:r>
              <a:rPr lang="en-US" dirty="0"/>
              <a:t> Treat as a summary and keep brief.</a:t>
            </a:r>
          </a:p>
          <a:p>
            <a:endParaRPr lang="en-US"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a:noFill/>
          <a:ln/>
        </p:spPr>
        <p:txBody>
          <a:bodyPr/>
          <a:lstStyle/>
          <a:p>
            <a:pPr eaLnBrk="1" hangingPunct="1"/>
            <a:r>
              <a:rPr lang="en-US" sz="1000" b="1"/>
              <a:t>Key Message: </a:t>
            </a:r>
            <a:r>
              <a:rPr lang="en-US" sz="1000"/>
              <a:t>Recap module</a:t>
            </a:r>
            <a:endParaRPr lang="en-US" sz="1000" b="1"/>
          </a:p>
          <a:p>
            <a:pPr eaLnBrk="1" hangingPunct="1"/>
            <a:r>
              <a:rPr lang="en-US" sz="1000" b="1"/>
              <a:t>Est. Presentation Time: </a:t>
            </a:r>
            <a:r>
              <a:rPr lang="en-US" sz="1000"/>
              <a:t>1</a:t>
            </a:r>
            <a:r>
              <a:rPr lang="en-US" sz="1000" b="1"/>
              <a:t> </a:t>
            </a:r>
            <a:r>
              <a:rPr lang="en-US" sz="1000"/>
              <a:t>minute(s)</a:t>
            </a:r>
            <a:endParaRPr lang="en-US" sz="1000" b="1"/>
          </a:p>
          <a:p>
            <a:pPr eaLnBrk="1" hangingPunct="1"/>
            <a:r>
              <a:rPr lang="en-US" sz="1000" b="1"/>
              <a:t>Explanation of Cues/Builds: </a:t>
            </a:r>
            <a:r>
              <a:rPr lang="en-US" sz="1000"/>
              <a:t>None</a:t>
            </a:r>
          </a:p>
          <a:p>
            <a:pPr eaLnBrk="1" hangingPunct="1"/>
            <a:r>
              <a:rPr lang="en-US" sz="1000" b="1"/>
              <a:t>Suggested Comments: </a:t>
            </a:r>
            <a:r>
              <a:rPr lang="en-US" sz="1000"/>
              <a:t>None</a:t>
            </a:r>
            <a:endParaRPr lang="en-US" sz="1000" b="1"/>
          </a:p>
          <a:p>
            <a:pPr eaLnBrk="1" hangingPunct="1"/>
            <a:r>
              <a:rPr lang="en-US" sz="1000" b="1"/>
              <a:t>Suggested Questions: </a:t>
            </a:r>
            <a:r>
              <a:rPr lang="en-US" sz="1000"/>
              <a:t>None</a:t>
            </a:r>
          </a:p>
          <a:p>
            <a:pPr eaLnBrk="1" hangingPunct="1"/>
            <a:r>
              <a:rPr lang="en-US" sz="1000" b="1"/>
              <a:t>Additional Information: </a:t>
            </a:r>
            <a:r>
              <a:rPr lang="en-US" sz="1000"/>
              <a:t>None</a:t>
            </a:r>
            <a:endParaRPr lang="en-US" sz="1000" b="1"/>
          </a:p>
          <a:p>
            <a:pPr eaLnBrk="1" hangingPunct="1"/>
            <a:r>
              <a:rPr lang="en-US" sz="1000" b="1"/>
              <a:t>Possible Problems: </a:t>
            </a:r>
            <a:r>
              <a:rPr lang="en-US" sz="1000"/>
              <a:t>Avoid telling the audience the answers to these questions. Their purpose is to gauge understanding. You may add other questions.</a:t>
            </a:r>
          </a:p>
          <a:p>
            <a:pPr eaLnBrk="1" hangingPunct="1"/>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a:ln/>
        </p:spPr>
      </p:sp>
      <p:sp>
        <p:nvSpPr>
          <p:cNvPr id="174083" name="Notes Placeholder 2"/>
          <p:cNvSpPr>
            <a:spLocks noGrp="1"/>
          </p:cNvSpPr>
          <p:nvPr>
            <p:ph type="body" idx="1"/>
          </p:nvPr>
        </p:nvSpPr>
        <p:spPr>
          <a:noFill/>
          <a:ln/>
        </p:spPr>
        <p:txBody>
          <a:bodyPr/>
          <a:lstStyle/>
          <a:p>
            <a:endParaRPr lang="en-US"/>
          </a:p>
        </p:txBody>
      </p:sp>
      <p:sp>
        <p:nvSpPr>
          <p:cNvPr id="174084" name="Slide Number Placeholder 3"/>
          <p:cNvSpPr>
            <a:spLocks noGrp="1"/>
          </p:cNvSpPr>
          <p:nvPr>
            <p:ph type="sldNum" sz="quarter" idx="5"/>
          </p:nvPr>
        </p:nvSpPr>
        <p:spPr>
          <a:noFill/>
        </p:spPr>
        <p:txBody>
          <a:bodyPr/>
          <a:lstStyle/>
          <a:p>
            <a:fld id="{B7D1A840-DF4A-4ED3-88C0-DFD35DCE4570}" type="slidenum">
              <a:rPr lang="en-US" smtClean="0"/>
              <a:pPr/>
              <a:t>82</a:t>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a:ln/>
        </p:spPr>
      </p:sp>
      <p:sp>
        <p:nvSpPr>
          <p:cNvPr id="175107" name="Notes Placeholder 2"/>
          <p:cNvSpPr>
            <a:spLocks noGrp="1"/>
          </p:cNvSpPr>
          <p:nvPr>
            <p:ph type="body" idx="1"/>
          </p:nvPr>
        </p:nvSpPr>
        <p:spPr>
          <a:noFill/>
          <a:ln/>
        </p:spPr>
        <p:txBody>
          <a:bodyPr/>
          <a:lstStyle/>
          <a:p>
            <a:endParaRPr lang="en-US"/>
          </a:p>
        </p:txBody>
      </p:sp>
      <p:sp>
        <p:nvSpPr>
          <p:cNvPr id="175108" name="Slide Number Placeholder 3"/>
          <p:cNvSpPr>
            <a:spLocks noGrp="1"/>
          </p:cNvSpPr>
          <p:nvPr>
            <p:ph type="sldNum" sz="quarter" idx="5"/>
          </p:nvPr>
        </p:nvSpPr>
        <p:spPr>
          <a:noFill/>
        </p:spPr>
        <p:txBody>
          <a:bodyPr/>
          <a:lstStyle/>
          <a:p>
            <a:fld id="{519B7DBA-5483-4482-BEB3-D513DDC1A68F}" type="slidenum">
              <a:rPr lang="en-US" smtClean="0"/>
              <a:pPr/>
              <a:t>83</a:t>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a:ln/>
        </p:spPr>
      </p:sp>
      <p:sp>
        <p:nvSpPr>
          <p:cNvPr id="176131" name="Notes Placeholder 2"/>
          <p:cNvSpPr>
            <a:spLocks noGrp="1"/>
          </p:cNvSpPr>
          <p:nvPr>
            <p:ph type="body" idx="1"/>
          </p:nvPr>
        </p:nvSpPr>
        <p:spPr>
          <a:noFill/>
          <a:ln/>
        </p:spPr>
        <p:txBody>
          <a:bodyPr/>
          <a:lstStyle/>
          <a:p>
            <a:endParaRPr lang="en-US"/>
          </a:p>
        </p:txBody>
      </p:sp>
      <p:sp>
        <p:nvSpPr>
          <p:cNvPr id="176132" name="Slide Number Placeholder 3"/>
          <p:cNvSpPr>
            <a:spLocks noGrp="1"/>
          </p:cNvSpPr>
          <p:nvPr>
            <p:ph type="sldNum" sz="quarter" idx="5"/>
          </p:nvPr>
        </p:nvSpPr>
        <p:spPr>
          <a:noFill/>
        </p:spPr>
        <p:txBody>
          <a:bodyPr/>
          <a:lstStyle/>
          <a:p>
            <a:fld id="{C7CD9EC5-4A4C-4FA1-A4C6-2D03CB5DC9EB}" type="slidenum">
              <a:rPr lang="en-US" smtClean="0"/>
              <a:pPr/>
              <a:t>84</a:t>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a:ln/>
        </p:spPr>
      </p:sp>
      <p:sp>
        <p:nvSpPr>
          <p:cNvPr id="177155" name="Notes Placeholder 2"/>
          <p:cNvSpPr>
            <a:spLocks noGrp="1"/>
          </p:cNvSpPr>
          <p:nvPr>
            <p:ph type="body" idx="1"/>
          </p:nvPr>
        </p:nvSpPr>
        <p:spPr>
          <a:noFill/>
          <a:ln/>
        </p:spPr>
        <p:txBody>
          <a:bodyPr/>
          <a:lstStyle/>
          <a:p>
            <a:endParaRPr lang="en-US"/>
          </a:p>
        </p:txBody>
      </p:sp>
      <p:sp>
        <p:nvSpPr>
          <p:cNvPr id="177156" name="Slide Number Placeholder 3"/>
          <p:cNvSpPr>
            <a:spLocks noGrp="1"/>
          </p:cNvSpPr>
          <p:nvPr>
            <p:ph type="sldNum" sz="quarter" idx="5"/>
          </p:nvPr>
        </p:nvSpPr>
        <p:spPr>
          <a:noFill/>
        </p:spPr>
        <p:txBody>
          <a:bodyPr/>
          <a:lstStyle/>
          <a:p>
            <a:fld id="{0563B952-2F7A-4360-9B6C-39B3E622A4F9}" type="slidenum">
              <a:rPr lang="en-US" smtClean="0"/>
              <a:pPr/>
              <a:t>85</a:t>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a:ln/>
        </p:spPr>
      </p:sp>
      <p:sp>
        <p:nvSpPr>
          <p:cNvPr id="178179" name="Notes Placeholder 2"/>
          <p:cNvSpPr>
            <a:spLocks noGrp="1"/>
          </p:cNvSpPr>
          <p:nvPr>
            <p:ph type="body" idx="1"/>
          </p:nvPr>
        </p:nvSpPr>
        <p:spPr>
          <a:noFill/>
          <a:ln/>
        </p:spPr>
        <p:txBody>
          <a:bodyPr/>
          <a:lstStyle/>
          <a:p>
            <a:endParaRPr lang="en-US" dirty="0"/>
          </a:p>
        </p:txBody>
      </p:sp>
      <p:sp>
        <p:nvSpPr>
          <p:cNvPr id="178180" name="Slide Number Placeholder 3"/>
          <p:cNvSpPr>
            <a:spLocks noGrp="1"/>
          </p:cNvSpPr>
          <p:nvPr>
            <p:ph type="sldNum" sz="quarter" idx="5"/>
          </p:nvPr>
        </p:nvSpPr>
        <p:spPr>
          <a:noFill/>
        </p:spPr>
        <p:txBody>
          <a:bodyPr/>
          <a:lstStyle/>
          <a:p>
            <a:fld id="{ED48713A-53AE-4BC8-B146-426C83FA0A94}" type="slidenum">
              <a:rPr lang="en-US" smtClean="0"/>
              <a:pPr/>
              <a:t>86</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99331" name="Notes Placeholder 2"/>
          <p:cNvSpPr>
            <a:spLocks noGrp="1"/>
          </p:cNvSpPr>
          <p:nvPr>
            <p:ph type="body" idx="1"/>
          </p:nvPr>
        </p:nvSpPr>
        <p:spPr>
          <a:noFill/>
          <a:ln/>
        </p:spPr>
        <p:txBody>
          <a:bodyPr/>
          <a:lstStyle/>
          <a:p>
            <a:r>
              <a:rPr lang="en-US" sz="1000" b="1"/>
              <a:t>Key Message:</a:t>
            </a:r>
            <a:r>
              <a:rPr lang="en-US" sz="1000"/>
              <a:t> Discuss estimates</a:t>
            </a:r>
          </a:p>
          <a:p>
            <a:r>
              <a:rPr lang="en-US" sz="1000" b="1"/>
              <a:t>Time:</a:t>
            </a:r>
            <a:r>
              <a:rPr lang="en-US" sz="1000"/>
              <a:t> 1-2 minute(s)</a:t>
            </a:r>
          </a:p>
          <a:p>
            <a:r>
              <a:rPr lang="en-US" sz="1000" b="1"/>
              <a:t>Builds:</a:t>
            </a:r>
            <a:r>
              <a:rPr lang="en-US" sz="1000"/>
              <a:t> None</a:t>
            </a:r>
          </a:p>
          <a:p>
            <a:r>
              <a:rPr lang="en-US" sz="1000" b="1"/>
              <a:t>Suggested Comments: </a:t>
            </a:r>
            <a:r>
              <a:rPr lang="en-US"/>
              <a:t>Sometimes, a simple estimate is all that is needed to give us a rough idea of the WZ impacts. Sometimes, a rough estimate is all we need to get an idea of the conditions that will be created when the TCP is implemented. Let’s look at an example.</a:t>
            </a:r>
          </a:p>
          <a:p>
            <a:r>
              <a:rPr lang="en-US" sz="1000" b="1"/>
              <a:t>Additional Info: </a:t>
            </a:r>
            <a:r>
              <a:rPr lang="en-US" sz="1000"/>
              <a:t>Sketch-planning tools, HCM methodologies, travel demand models, macroscopic simulation models, and some traffic signal optimization tools will produce results that are often expressed as “maximum” or “average”. These tools do not analyze traffic at the individual vehicle level. Results are considered average for the time period and the network and give the analyst an idea of what traffic impact might be like during work zone implementation. These tools are usually less data intensive and may provide enough detail for many work zone analyses.</a:t>
            </a:r>
          </a:p>
          <a:p>
            <a:r>
              <a:rPr lang="en-US" sz="1000" b="1"/>
              <a:t>Questions/Interactivity:</a:t>
            </a:r>
            <a:r>
              <a:rPr lang="en-US" sz="1000"/>
              <a:t> Is this commonly done? What are your thoughts? Try to generate discussion.</a:t>
            </a:r>
          </a:p>
          <a:p>
            <a:r>
              <a:rPr lang="en-US" sz="1000" b="1"/>
              <a:t>Possible Problems: </a:t>
            </a:r>
            <a:r>
              <a:rPr lang="en-US" sz="1000"/>
              <a:t>FHWA does not require tools to be used at all, so rough estimates may be a satisfactory approach, depending on the situation.</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28600"/>
            <a:ext cx="228600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70560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447800" y="533400"/>
            <a:ext cx="6934200" cy="533400"/>
          </a:xfrm>
        </p:spPr>
        <p:txBody>
          <a:bodyPr/>
          <a:lstStyle/>
          <a:p>
            <a:r>
              <a:rPr lang="en-US"/>
              <a:t>Click to edit Master title style</a:t>
            </a:r>
          </a:p>
        </p:txBody>
      </p:sp>
      <p:sp>
        <p:nvSpPr>
          <p:cNvPr id="3" name="SmartArt Placeholder 2"/>
          <p:cNvSpPr>
            <a:spLocks noGrp="1"/>
          </p:cNvSpPr>
          <p:nvPr>
            <p:ph type="dgm" idx="1"/>
          </p:nvPr>
        </p:nvSpPr>
        <p:spPr>
          <a:xfrm>
            <a:off x="1524000" y="1524000"/>
            <a:ext cx="7112000" cy="4552950"/>
          </a:xfrm>
        </p:spPr>
        <p:txBody>
          <a:bodyPr/>
          <a:lstStyle/>
          <a:p>
            <a:pPr lvl="0"/>
            <a:endParaRPr lang="en-US" noProof="0" dirty="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533400"/>
            <a:ext cx="6934200" cy="533400"/>
          </a:xfrm>
        </p:spPr>
        <p:txBody>
          <a:bodyPr/>
          <a:lstStyle/>
          <a:p>
            <a:r>
              <a:rPr lang="en-US"/>
              <a:t>Click to edit Master title style</a:t>
            </a:r>
          </a:p>
        </p:txBody>
      </p:sp>
      <p:sp>
        <p:nvSpPr>
          <p:cNvPr id="3" name="Text Placeholder 2"/>
          <p:cNvSpPr>
            <a:spLocks noGrp="1"/>
          </p:cNvSpPr>
          <p:nvPr>
            <p:ph type="body" sz="half" idx="1"/>
          </p:nvPr>
        </p:nvSpPr>
        <p:spPr>
          <a:xfrm>
            <a:off x="1524000" y="1524000"/>
            <a:ext cx="3479800" cy="4552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56200" y="1524000"/>
            <a:ext cx="3479800" cy="4552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i="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62000" y="1828800"/>
            <a:ext cx="3962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828800"/>
            <a:ext cx="39624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0" name="Rectangle 46"/>
          <p:cNvSpPr>
            <a:spLocks noGrp="1" noChangeArrowheads="1"/>
          </p:cNvSpPr>
          <p:nvPr>
            <p:ph type="title"/>
          </p:nvPr>
        </p:nvSpPr>
        <p:spPr bwMode="auto">
          <a:xfrm>
            <a:off x="0" y="0"/>
            <a:ext cx="9144000" cy="1143000"/>
          </a:xfrm>
          <a:prstGeom prst="rect">
            <a:avLst/>
          </a:prstGeom>
          <a:noFill/>
          <a:ln w="9525">
            <a:noFill/>
            <a:miter lim="800000"/>
            <a:headEnd/>
            <a:tailEnd/>
          </a:ln>
          <a:effectLst>
            <a:outerShdw dist="28398" dir="3806097" algn="ctr" rotWithShape="0">
              <a:schemeClr val="tx2"/>
            </a:outerShdw>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47"/>
          <p:cNvSpPr>
            <a:spLocks noGrp="1" noChangeArrowheads="1"/>
          </p:cNvSpPr>
          <p:nvPr>
            <p:ph type="body" idx="1"/>
          </p:nvPr>
        </p:nvSpPr>
        <p:spPr bwMode="auto">
          <a:xfrm>
            <a:off x="457200" y="1676400"/>
            <a:ext cx="83820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74" name="Text Box 50"/>
          <p:cNvSpPr txBox="1">
            <a:spLocks noChangeArrowheads="1"/>
          </p:cNvSpPr>
          <p:nvPr userDrawn="1"/>
        </p:nvSpPr>
        <p:spPr bwMode="auto">
          <a:xfrm>
            <a:off x="7920038" y="6281738"/>
            <a:ext cx="796925" cy="461962"/>
          </a:xfrm>
          <a:prstGeom prst="rect">
            <a:avLst/>
          </a:prstGeom>
          <a:noFill/>
          <a:ln w="9525">
            <a:noFill/>
            <a:miter lim="800000"/>
            <a:headEnd/>
            <a:tailEnd/>
          </a:ln>
          <a:effectLst/>
        </p:spPr>
        <p:txBody>
          <a:bodyPr wrap="none">
            <a:spAutoFit/>
          </a:bodyPr>
          <a:lstStyle/>
          <a:p>
            <a:pPr>
              <a:defRPr/>
            </a:pPr>
            <a:r>
              <a:rPr lang="en-US" sz="2400" dirty="0">
                <a:latin typeface="Calibri" pitchFamily="34" charset="0"/>
              </a:rPr>
              <a:t>3-</a:t>
            </a:r>
            <a:fld id="{489C53EB-7349-47A1-9E0D-F101969FAF40}" type="slidenum">
              <a:rPr lang="en-US" sz="2400">
                <a:latin typeface="Calibri" pitchFamily="34" charset="0"/>
              </a:rPr>
              <a:pPr>
                <a:defRPr/>
              </a:pPr>
              <a:t>‹#›</a:t>
            </a:fld>
            <a:endParaRPr lang="en-US" sz="2400" dirty="0">
              <a:latin typeface="Calibri" pitchFamily="34" charset="0"/>
            </a:endParaRPr>
          </a:p>
        </p:txBody>
      </p:sp>
      <p:pic>
        <p:nvPicPr>
          <p:cNvPr id="2054" name="Picture 54" descr="Border 483"/>
          <p:cNvPicPr>
            <a:picLocks noChangeAspect="1" noChangeArrowheads="1"/>
          </p:cNvPicPr>
          <p:nvPr userDrawn="1"/>
        </p:nvPicPr>
        <p:blipFill>
          <a:blip r:embed="rId15"/>
          <a:srcRect/>
          <a:stretch>
            <a:fillRect/>
          </a:stretch>
        </p:blipFill>
        <p:spPr bwMode="auto">
          <a:xfrm>
            <a:off x="0" y="1366838"/>
            <a:ext cx="9144000" cy="309562"/>
          </a:xfrm>
          <a:prstGeom prst="rect">
            <a:avLst/>
          </a:prstGeom>
          <a:noFill/>
          <a:ln w="9525">
            <a:noFill/>
            <a:miter lim="800000"/>
            <a:headEnd/>
            <a:tailEnd/>
          </a:ln>
        </p:spPr>
      </p:pic>
      <p:sp>
        <p:nvSpPr>
          <p:cNvPr id="8" name="Rounded Rectangle 7"/>
          <p:cNvSpPr/>
          <p:nvPr userDrawn="1"/>
        </p:nvSpPr>
        <p:spPr bwMode="auto">
          <a:xfrm>
            <a:off x="152400" y="1219200"/>
            <a:ext cx="8839200" cy="152400"/>
          </a:xfrm>
          <a:prstGeom prst="roundRect">
            <a:avLst/>
          </a:prstGeom>
          <a:solidFill>
            <a:srgbClr val="C00000"/>
          </a:solidFill>
          <a:ln w="38100" cap="flat" cmpd="sng" algn="ctr">
            <a:solidFill>
              <a:srgbClr val="FF3617"/>
            </a:solidFill>
            <a:prstDash val="solid"/>
            <a:round/>
            <a:headEnd type="none" w="med" len="med"/>
            <a:tailEnd type="none" w="med" len="med"/>
          </a:ln>
          <a:effectLst/>
          <a:scene3d>
            <a:camera prst="orthographicFront"/>
            <a:lightRig rig="threePt" dir="t"/>
          </a:scene3d>
          <a:sp3d>
            <a:bevelT w="165100" prst="coolSlant"/>
          </a:sp3d>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endParaRPr lang="en-US" dirty="0">
              <a:latin typeface="Calibri" pitchFamily="34" charset="0"/>
            </a:endParaRPr>
          </a:p>
        </p:txBody>
      </p:sp>
      <p:pic>
        <p:nvPicPr>
          <p:cNvPr id="2" name="Picture 1">
            <a:extLst>
              <a:ext uri="{FF2B5EF4-FFF2-40B4-BE49-F238E27FC236}">
                <a16:creationId xmlns:a16="http://schemas.microsoft.com/office/drawing/2014/main" id="{FD11E431-6287-4874-822B-0E7B75C40950}"/>
              </a:ext>
            </a:extLst>
          </p:cNvPr>
          <p:cNvPicPr>
            <a:picLocks noChangeAspect="1" noChangeArrowheads="1"/>
          </p:cNvPicPr>
          <p:nvPr userDrawn="1"/>
        </p:nvPicPr>
        <p:blipFill>
          <a:blip r:embed="rId16" cstate="print"/>
          <a:srcRect r="59525" b="61905"/>
          <a:stretch>
            <a:fillRect/>
          </a:stretch>
        </p:blipFill>
        <p:spPr bwMode="auto">
          <a:xfrm>
            <a:off x="1685026" y="6030686"/>
            <a:ext cx="566738" cy="533400"/>
          </a:xfrm>
          <a:prstGeom prst="rect">
            <a:avLst/>
          </a:prstGeom>
          <a:noFill/>
          <a:ln w="9525">
            <a:noFill/>
            <a:miter lim="800000"/>
            <a:headEnd/>
            <a:tailEnd/>
          </a:ln>
        </p:spPr>
      </p:pic>
      <p:pic>
        <p:nvPicPr>
          <p:cNvPr id="3" name="Picture 2" descr="ATSSA logo showing a cone within the A and safer roads save lives">
            <a:extLst>
              <a:ext uri="{FF2B5EF4-FFF2-40B4-BE49-F238E27FC236}">
                <a16:creationId xmlns:a16="http://schemas.microsoft.com/office/drawing/2014/main" id="{572C38BF-3B44-4787-C249-A4394A43C005}"/>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457200" y="6118653"/>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b="1" i="1">
          <a:solidFill>
            <a:srgbClr val="C00000"/>
          </a:solidFill>
          <a:latin typeface="Calibri" pitchFamily="34" charset="0"/>
          <a:ea typeface="+mj-ea"/>
          <a:cs typeface="+mj-cs"/>
        </a:defRPr>
      </a:lvl1pPr>
      <a:lvl2pPr algn="ctr" rtl="0" eaLnBrk="0" fontAlgn="base" hangingPunct="0">
        <a:spcBef>
          <a:spcPct val="0"/>
        </a:spcBef>
        <a:spcAft>
          <a:spcPct val="0"/>
        </a:spcAft>
        <a:defRPr sz="4400" b="1" i="1">
          <a:solidFill>
            <a:srgbClr val="C00000"/>
          </a:solidFill>
          <a:latin typeface="Calibri" pitchFamily="34" charset="0"/>
        </a:defRPr>
      </a:lvl2pPr>
      <a:lvl3pPr algn="ctr" rtl="0" eaLnBrk="0" fontAlgn="base" hangingPunct="0">
        <a:spcBef>
          <a:spcPct val="0"/>
        </a:spcBef>
        <a:spcAft>
          <a:spcPct val="0"/>
        </a:spcAft>
        <a:defRPr sz="4400" b="1" i="1">
          <a:solidFill>
            <a:srgbClr val="C00000"/>
          </a:solidFill>
          <a:latin typeface="Calibri" pitchFamily="34" charset="0"/>
        </a:defRPr>
      </a:lvl3pPr>
      <a:lvl4pPr algn="ctr" rtl="0" eaLnBrk="0" fontAlgn="base" hangingPunct="0">
        <a:spcBef>
          <a:spcPct val="0"/>
        </a:spcBef>
        <a:spcAft>
          <a:spcPct val="0"/>
        </a:spcAft>
        <a:defRPr sz="4400" b="1" i="1">
          <a:solidFill>
            <a:srgbClr val="C00000"/>
          </a:solidFill>
          <a:latin typeface="Calibri" pitchFamily="34" charset="0"/>
        </a:defRPr>
      </a:lvl4pPr>
      <a:lvl5pPr algn="ctr" rtl="0" eaLnBrk="0" fontAlgn="base" hangingPunct="0">
        <a:spcBef>
          <a:spcPct val="0"/>
        </a:spcBef>
        <a:spcAft>
          <a:spcPct val="0"/>
        </a:spcAft>
        <a:defRPr sz="4400" b="1" i="1">
          <a:solidFill>
            <a:srgbClr val="C00000"/>
          </a:solidFill>
          <a:latin typeface="Calibri" pitchFamily="34" charset="0"/>
        </a:defRPr>
      </a:lvl5pPr>
      <a:lvl6pPr marL="457200" algn="ctr" rtl="0" fontAlgn="base">
        <a:spcBef>
          <a:spcPct val="0"/>
        </a:spcBef>
        <a:spcAft>
          <a:spcPct val="0"/>
        </a:spcAft>
        <a:defRPr sz="4000" b="1" i="1">
          <a:solidFill>
            <a:srgbClr val="FF6600"/>
          </a:solidFill>
          <a:latin typeface="Verdana" pitchFamily="34" charset="0"/>
        </a:defRPr>
      </a:lvl6pPr>
      <a:lvl7pPr marL="914400" algn="ctr" rtl="0" fontAlgn="base">
        <a:spcBef>
          <a:spcPct val="0"/>
        </a:spcBef>
        <a:spcAft>
          <a:spcPct val="0"/>
        </a:spcAft>
        <a:defRPr sz="4000" b="1" i="1">
          <a:solidFill>
            <a:srgbClr val="FF6600"/>
          </a:solidFill>
          <a:latin typeface="Verdana" pitchFamily="34" charset="0"/>
        </a:defRPr>
      </a:lvl7pPr>
      <a:lvl8pPr marL="1371600" algn="ctr" rtl="0" fontAlgn="base">
        <a:spcBef>
          <a:spcPct val="0"/>
        </a:spcBef>
        <a:spcAft>
          <a:spcPct val="0"/>
        </a:spcAft>
        <a:defRPr sz="4000" b="1" i="1">
          <a:solidFill>
            <a:srgbClr val="FF6600"/>
          </a:solidFill>
          <a:latin typeface="Verdana" pitchFamily="34" charset="0"/>
        </a:defRPr>
      </a:lvl8pPr>
      <a:lvl9pPr marL="1828800" algn="ctr" rtl="0" fontAlgn="base">
        <a:spcBef>
          <a:spcPct val="0"/>
        </a:spcBef>
        <a:spcAft>
          <a:spcPct val="0"/>
        </a:spcAft>
        <a:defRPr sz="4000" b="1" i="1">
          <a:solidFill>
            <a:srgbClr val="FF6600"/>
          </a:solidFill>
          <a:latin typeface="Verdana" pitchFamily="34" charset="0"/>
        </a:defRPr>
      </a:lvl9pPr>
    </p:titleStyle>
    <p:bodyStyle>
      <a:lvl1pPr marL="342900" indent="-342900" algn="l" rtl="0" eaLnBrk="0" fontAlgn="base" hangingPunct="0">
        <a:spcBef>
          <a:spcPct val="20000"/>
        </a:spcBef>
        <a:spcAft>
          <a:spcPct val="0"/>
        </a:spcAft>
        <a:buSzPct val="90000"/>
        <a:buBlip>
          <a:blip r:embed="rId18"/>
        </a:buBlip>
        <a:defRPr sz="32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SzPct val="90000"/>
        <a:buBlip>
          <a:blip r:embed="rId18"/>
        </a:buBlip>
        <a:defRPr sz="3200">
          <a:solidFill>
            <a:schemeClr val="tx1"/>
          </a:solidFill>
          <a:latin typeface="Calibri" pitchFamily="34" charset="0"/>
        </a:defRPr>
      </a:lvl2pPr>
      <a:lvl3pPr marL="1143000" indent="-228600" algn="l" rtl="0" eaLnBrk="0" fontAlgn="base" hangingPunct="0">
        <a:spcBef>
          <a:spcPct val="20000"/>
        </a:spcBef>
        <a:spcAft>
          <a:spcPct val="0"/>
        </a:spcAft>
        <a:buSzPct val="90000"/>
        <a:buBlip>
          <a:blip r:embed="rId18"/>
        </a:buBlip>
        <a:defRPr sz="3200">
          <a:solidFill>
            <a:schemeClr val="tx1"/>
          </a:solidFill>
          <a:latin typeface="Calibri" pitchFamily="34" charset="0"/>
        </a:defRPr>
      </a:lvl3pPr>
      <a:lvl4pPr marL="1600200" indent="-228600" algn="l" rtl="0" eaLnBrk="0" fontAlgn="base" hangingPunct="0">
        <a:spcBef>
          <a:spcPct val="20000"/>
        </a:spcBef>
        <a:spcAft>
          <a:spcPct val="0"/>
        </a:spcAft>
        <a:buSzPct val="90000"/>
        <a:buBlip>
          <a:blip r:embed="rId18"/>
        </a:buBlip>
        <a:defRPr sz="3200">
          <a:solidFill>
            <a:schemeClr val="tx1"/>
          </a:solidFill>
          <a:latin typeface="Calibri" pitchFamily="34" charset="0"/>
        </a:defRPr>
      </a:lvl4pPr>
      <a:lvl5pPr marL="2057400" indent="-228600" algn="l" rtl="0" eaLnBrk="0" fontAlgn="base" hangingPunct="0">
        <a:spcBef>
          <a:spcPct val="20000"/>
        </a:spcBef>
        <a:spcAft>
          <a:spcPct val="0"/>
        </a:spcAft>
        <a:buSzPct val="90000"/>
        <a:buBlip>
          <a:blip r:embed="rId18"/>
        </a:buBlip>
        <a:defRPr sz="3200">
          <a:solidFill>
            <a:schemeClr val="tx1"/>
          </a:solidFill>
          <a:latin typeface="Calibri" pitchFamily="34" charset="0"/>
        </a:defRPr>
      </a:lvl5pPr>
      <a:lvl6pPr marL="2514600" indent="-228600" algn="l" rtl="0" fontAlgn="base">
        <a:spcBef>
          <a:spcPct val="20000"/>
        </a:spcBef>
        <a:spcAft>
          <a:spcPct val="0"/>
        </a:spcAft>
        <a:buSzPct val="90000"/>
        <a:buBlip>
          <a:blip r:embed="rId18"/>
        </a:buBlip>
        <a:defRPr sz="3200">
          <a:solidFill>
            <a:schemeClr val="tx1"/>
          </a:solidFill>
          <a:latin typeface="+mn-lt"/>
        </a:defRPr>
      </a:lvl6pPr>
      <a:lvl7pPr marL="2971800" indent="-228600" algn="l" rtl="0" fontAlgn="base">
        <a:spcBef>
          <a:spcPct val="20000"/>
        </a:spcBef>
        <a:spcAft>
          <a:spcPct val="0"/>
        </a:spcAft>
        <a:buSzPct val="90000"/>
        <a:buBlip>
          <a:blip r:embed="rId18"/>
        </a:buBlip>
        <a:defRPr sz="3200">
          <a:solidFill>
            <a:schemeClr val="tx1"/>
          </a:solidFill>
          <a:latin typeface="+mn-lt"/>
        </a:defRPr>
      </a:lvl7pPr>
      <a:lvl8pPr marL="3429000" indent="-228600" algn="l" rtl="0" fontAlgn="base">
        <a:spcBef>
          <a:spcPct val="20000"/>
        </a:spcBef>
        <a:spcAft>
          <a:spcPct val="0"/>
        </a:spcAft>
        <a:buSzPct val="90000"/>
        <a:buBlip>
          <a:blip r:embed="rId18"/>
        </a:buBlip>
        <a:defRPr sz="3200">
          <a:solidFill>
            <a:schemeClr val="tx1"/>
          </a:solidFill>
          <a:latin typeface="+mn-lt"/>
        </a:defRPr>
      </a:lvl8pPr>
      <a:lvl9pPr marL="3886200" indent="-228600" algn="l" rtl="0" fontAlgn="base">
        <a:spcBef>
          <a:spcPct val="20000"/>
        </a:spcBef>
        <a:spcAft>
          <a:spcPct val="0"/>
        </a:spcAft>
        <a:buSzPct val="90000"/>
        <a:buBlip>
          <a:blip r:embed="rId18"/>
        </a:buBlip>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5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0" y="0"/>
            <a:ext cx="9144000" cy="1219200"/>
          </a:xfrm>
          <a:prstGeom prst="rect">
            <a:avLst/>
          </a:prstGeom>
          <a:noFill/>
          <a:ln w="9525">
            <a:noFill/>
            <a:miter lim="800000"/>
            <a:headEnd/>
            <a:tailEnd/>
          </a:ln>
          <a:effectLst>
            <a:outerShdw dist="28398" dir="3806097" algn="ctr" rotWithShape="0">
              <a:schemeClr val="tx1"/>
            </a:outerShdw>
          </a:effectLst>
        </p:spPr>
        <p:txBody>
          <a:bodyPr vert="horz" wrap="square" lIns="91440" tIns="45720" rIns="91440" bIns="45720" numCol="1" anchor="ctr"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1" u="none" strike="noStrike" kern="0" cap="none" spc="0" normalizeH="0" baseline="0" noProof="0" dirty="0">
                <a:ln>
                  <a:noFill/>
                </a:ln>
                <a:solidFill>
                  <a:srgbClr val="C00000"/>
                </a:solidFill>
                <a:effectLst/>
                <a:uLnTx/>
                <a:uFillTx/>
                <a:latin typeface="Calibri" pitchFamily="34" charset="0"/>
                <a:ea typeface="+mj-ea"/>
                <a:cs typeface="+mj-cs"/>
              </a:rPr>
              <a:t>Work Zone Traffic</a:t>
            </a:r>
            <a:r>
              <a:rPr kumimoji="0" lang="en-US" sz="4400" b="1" u="none" strike="noStrike" kern="0" cap="none" spc="0" normalizeH="0" noProof="0" dirty="0">
                <a:ln>
                  <a:noFill/>
                </a:ln>
                <a:solidFill>
                  <a:srgbClr val="C00000"/>
                </a:solidFill>
                <a:effectLst/>
                <a:uLnTx/>
                <a:uFillTx/>
                <a:latin typeface="Calibri" pitchFamily="34" charset="0"/>
                <a:ea typeface="+mj-ea"/>
                <a:cs typeface="+mj-cs"/>
              </a:rPr>
              <a:t> </a:t>
            </a:r>
            <a:r>
              <a:rPr kumimoji="0" lang="en-US" sz="4400" b="1" u="none" strike="noStrike" kern="0" cap="none" spc="0" normalizeH="0" baseline="0" noProof="0" dirty="0">
                <a:ln>
                  <a:noFill/>
                </a:ln>
                <a:solidFill>
                  <a:srgbClr val="C00000"/>
                </a:solidFill>
                <a:effectLst/>
                <a:uLnTx/>
                <a:uFillTx/>
                <a:latin typeface="Calibri" pitchFamily="34" charset="0"/>
                <a:ea typeface="+mj-ea"/>
                <a:cs typeface="+mj-cs"/>
              </a:rPr>
              <a:t>Impact Analysis</a:t>
            </a:r>
          </a:p>
        </p:txBody>
      </p:sp>
      <p:sp>
        <p:nvSpPr>
          <p:cNvPr id="123907" name="Rectangle 1027"/>
          <p:cNvSpPr>
            <a:spLocks noGrp="1" noChangeArrowheads="1"/>
          </p:cNvSpPr>
          <p:nvPr>
            <p:ph type="title"/>
          </p:nvPr>
        </p:nvSpPr>
        <p:spPr>
          <a:xfrm>
            <a:off x="4876800" y="1828800"/>
            <a:ext cx="4038600" cy="3928114"/>
          </a:xfrm>
        </p:spPr>
        <p:txBody>
          <a:bodyPr/>
          <a:lstStyle/>
          <a:p>
            <a:pPr eaLnBrk="1" hangingPunct="1">
              <a:defRPr/>
            </a:pPr>
            <a:r>
              <a:rPr lang="en-US" sz="4800" i="0" dirty="0">
                <a:effectLst>
                  <a:outerShdw blurRad="38100" dist="38100" dir="2700000" algn="tl">
                    <a:srgbClr val="000000">
                      <a:alpha val="43137"/>
                    </a:srgbClr>
                  </a:outerShdw>
                </a:effectLst>
              </a:rPr>
              <a:t>-MODULE 3-</a:t>
            </a:r>
            <a:br>
              <a:rPr lang="en-US" sz="4800" i="0" dirty="0">
                <a:effectLst>
                  <a:outerShdw blurRad="38100" dist="38100" dir="2700000" algn="tl">
                    <a:srgbClr val="000000">
                      <a:alpha val="43137"/>
                    </a:srgbClr>
                  </a:outerShdw>
                </a:effectLst>
              </a:rPr>
            </a:br>
            <a:r>
              <a:rPr lang="en-US" sz="4800" i="0" dirty="0">
                <a:effectLst>
                  <a:outerShdw blurRad="38100" dist="38100" dir="2700000" algn="tl">
                    <a:srgbClr val="000000">
                      <a:alpha val="43137"/>
                    </a:srgbClr>
                  </a:outerShdw>
                </a:effectLst>
              </a:rPr>
              <a:t> Analysis Approaches and Methodologies</a:t>
            </a:r>
            <a:endParaRPr lang="en-US" b="0" i="0" dirty="0">
              <a:effectLst>
                <a:outerShdw blurRad="38100" dist="38100" dir="2700000" algn="tl">
                  <a:srgbClr val="000000">
                    <a:alpha val="43137"/>
                  </a:srgbClr>
                </a:outerShdw>
              </a:effectLst>
            </a:endParaRPr>
          </a:p>
        </p:txBody>
      </p:sp>
      <p:pic>
        <p:nvPicPr>
          <p:cNvPr id="5" name="Picture 4" descr="Person in front of computer screens with traffic analysis models on the screen and a superimposed highway with traffic in the background"/>
          <p:cNvPicPr>
            <a:picLocks noChangeAspect="1" noChangeArrowheads="1"/>
          </p:cNvPicPr>
          <p:nvPr/>
        </p:nvPicPr>
        <p:blipFill>
          <a:blip r:embed="rId3" cstate="print"/>
          <a:srcRect t="40919"/>
          <a:stretch>
            <a:fillRect/>
          </a:stretch>
        </p:blipFill>
        <p:spPr bwMode="auto">
          <a:xfrm>
            <a:off x="228600" y="1752600"/>
            <a:ext cx="4572000" cy="4004314"/>
          </a:xfrm>
          <a:prstGeom prst="rect">
            <a:avLst/>
          </a:prstGeom>
          <a:noFill/>
          <a:ln w="9525">
            <a:noFill/>
            <a:miter lim="800000"/>
            <a:headEnd/>
            <a:tailEnd/>
          </a:ln>
        </p:spPr>
      </p:pic>
      <p:sp>
        <p:nvSpPr>
          <p:cNvPr id="6" name="Google Shape;74;p1">
            <a:extLst>
              <a:ext uri="{FF2B5EF4-FFF2-40B4-BE49-F238E27FC236}">
                <a16:creationId xmlns:a16="http://schemas.microsoft.com/office/drawing/2014/main" id="{04B6AE3D-C9CC-AAFA-1D6D-CB02C630E28B}"/>
              </a:ext>
            </a:extLst>
          </p:cNvPr>
          <p:cNvSpPr/>
          <p:nvPr/>
        </p:nvSpPr>
        <p:spPr>
          <a:xfrm>
            <a:off x="3778638" y="5943600"/>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xfrm>
            <a:off x="0" y="-152400"/>
            <a:ext cx="9144000" cy="1371600"/>
          </a:xfrm>
        </p:spPr>
        <p:txBody>
          <a:bodyPr/>
          <a:lstStyle/>
          <a:p>
            <a:pPr>
              <a:defRPr/>
            </a:pPr>
            <a:r>
              <a:rPr lang="en-US" dirty="0"/>
              <a:t>Measured Average Work Zone Capacities for Freeways</a:t>
            </a:r>
          </a:p>
        </p:txBody>
      </p:sp>
      <p:graphicFrame>
        <p:nvGraphicFramePr>
          <p:cNvPr id="168963" name="Group 3">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24223411"/>
              </p:ext>
            </p:extLst>
          </p:nvPr>
        </p:nvGraphicFramePr>
        <p:xfrm>
          <a:off x="990600" y="2103438"/>
          <a:ext cx="7391400" cy="3627120"/>
        </p:xfrm>
        <a:graphic>
          <a:graphicData uri="http://schemas.openxmlformats.org/drawingml/2006/table">
            <a:tbl>
              <a:tblPr firstRow="1"/>
              <a:tblGrid>
                <a:gridCol w="1847850">
                  <a:extLst>
                    <a:ext uri="{9D8B030D-6E8A-4147-A177-3AD203B41FA5}">
                      <a16:colId xmlns:a16="http://schemas.microsoft.com/office/drawing/2014/main" val="20000"/>
                    </a:ext>
                  </a:extLst>
                </a:gridCol>
                <a:gridCol w="1847850">
                  <a:extLst>
                    <a:ext uri="{9D8B030D-6E8A-4147-A177-3AD203B41FA5}">
                      <a16:colId xmlns:a16="http://schemas.microsoft.com/office/drawing/2014/main" val="20001"/>
                    </a:ext>
                  </a:extLst>
                </a:gridCol>
                <a:gridCol w="1847850">
                  <a:extLst>
                    <a:ext uri="{9D8B030D-6E8A-4147-A177-3AD203B41FA5}">
                      <a16:colId xmlns:a16="http://schemas.microsoft.com/office/drawing/2014/main" val="20002"/>
                    </a:ext>
                  </a:extLst>
                </a:gridCol>
                <a:gridCol w="1847850">
                  <a:extLst>
                    <a:ext uri="{9D8B030D-6E8A-4147-A177-3AD203B41FA5}">
                      <a16:colId xmlns:a16="http://schemas.microsoft.com/office/drawing/2014/main" val="20003"/>
                    </a:ext>
                  </a:extLst>
                </a:gridCol>
              </a:tblGrid>
              <a:tr h="457200">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Normal</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Open</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vph</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vphpl</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473075">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3</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1,170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1,170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12750">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2</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1,340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1,340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04825">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5</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2,740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1,370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444500">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4</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2,960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1,480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460375">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3</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2,980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1,490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476250">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4</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3</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4,560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n-US" sz="2800" b="1" i="0" u="none" strike="noStrike" cap="none" normalizeH="0" baseline="0" dirty="0">
                          <a:ln>
                            <a:noFill/>
                          </a:ln>
                          <a:solidFill>
                            <a:schemeClr val="tx1"/>
                          </a:solidFill>
                          <a:effectLst/>
                          <a:latin typeface="Calibri" pitchFamily="34" charset="0"/>
                        </a:rPr>
                        <a:t>1,520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bl>
          </a:graphicData>
        </a:graphic>
      </p:graphicFrame>
      <p:sp>
        <p:nvSpPr>
          <p:cNvPr id="12333" name="Text Box 45"/>
          <p:cNvSpPr txBox="1">
            <a:spLocks noChangeArrowheads="1"/>
          </p:cNvSpPr>
          <p:nvPr/>
        </p:nvSpPr>
        <p:spPr bwMode="auto">
          <a:xfrm>
            <a:off x="1905000" y="5913365"/>
            <a:ext cx="6477000" cy="461962"/>
          </a:xfrm>
          <a:prstGeom prst="rect">
            <a:avLst/>
          </a:prstGeom>
          <a:noFill/>
          <a:ln w="9525">
            <a:noFill/>
            <a:miter lim="800000"/>
            <a:headEnd/>
            <a:tailEnd/>
          </a:ln>
        </p:spPr>
        <p:txBody>
          <a:bodyPr>
            <a:spAutoFit/>
          </a:bodyPr>
          <a:lstStyle/>
          <a:p>
            <a:pPr algn="ctr"/>
            <a:r>
              <a:rPr lang="en-US" sz="2400" b="1" dirty="0">
                <a:latin typeface="Calibri" pitchFamily="34" charset="0"/>
              </a:rPr>
              <a:t>Source: TRB, HCM, Special Report 209</a:t>
            </a:r>
          </a:p>
        </p:txBody>
      </p:sp>
      <p:sp>
        <p:nvSpPr>
          <p:cNvPr id="12334" name="Text Box 46" descr="Number of Lanes"/>
          <p:cNvSpPr txBox="1">
            <a:spLocks noChangeArrowheads="1"/>
          </p:cNvSpPr>
          <p:nvPr/>
        </p:nvSpPr>
        <p:spPr bwMode="auto">
          <a:xfrm>
            <a:off x="1244600" y="1554163"/>
            <a:ext cx="3035300" cy="584200"/>
          </a:xfrm>
          <a:prstGeom prst="rect">
            <a:avLst/>
          </a:prstGeom>
          <a:noFill/>
          <a:ln w="9525">
            <a:noFill/>
            <a:miter lim="800000"/>
            <a:headEnd/>
            <a:tailEnd/>
          </a:ln>
        </p:spPr>
        <p:txBody>
          <a:bodyPr wrap="none">
            <a:spAutoFit/>
          </a:bodyPr>
          <a:lstStyle/>
          <a:p>
            <a:r>
              <a:rPr lang="en-US" sz="3200" dirty="0">
                <a:latin typeface="Calibri" pitchFamily="34" charset="0"/>
              </a:rPr>
              <a:t>Number of Lanes</a:t>
            </a:r>
          </a:p>
        </p:txBody>
      </p:sp>
      <p:sp>
        <p:nvSpPr>
          <p:cNvPr id="12335" name="Text Box 47" descr="Ag. Capacity&#10;"/>
          <p:cNvSpPr txBox="1">
            <a:spLocks noChangeArrowheads="1"/>
          </p:cNvSpPr>
          <p:nvPr/>
        </p:nvSpPr>
        <p:spPr bwMode="auto">
          <a:xfrm>
            <a:off x="5376863" y="1524000"/>
            <a:ext cx="2408237" cy="584200"/>
          </a:xfrm>
          <a:prstGeom prst="rect">
            <a:avLst/>
          </a:prstGeom>
          <a:noFill/>
          <a:ln w="9525">
            <a:noFill/>
            <a:miter lim="800000"/>
            <a:headEnd/>
            <a:tailEnd/>
          </a:ln>
        </p:spPr>
        <p:txBody>
          <a:bodyPr wrap="none">
            <a:spAutoFit/>
          </a:bodyPr>
          <a:lstStyle/>
          <a:p>
            <a:r>
              <a:rPr lang="en-US" sz="3200" dirty="0">
                <a:latin typeface="Calibri" pitchFamily="34" charset="0"/>
              </a:rPr>
              <a:t>Avg. Capacity</a:t>
            </a:r>
          </a:p>
        </p:txBody>
      </p:sp>
      <p:sp>
        <p:nvSpPr>
          <p:cNvPr id="12336" name="Line 48">
            <a:extLst>
              <a:ext uri="{C183D7F6-B498-43B3-948B-1728B52AA6E4}">
                <adec:decorative xmlns:adec="http://schemas.microsoft.com/office/drawing/2017/decorative" val="1"/>
              </a:ext>
            </a:extLst>
          </p:cNvPr>
          <p:cNvSpPr>
            <a:spLocks noChangeShapeType="1"/>
          </p:cNvSpPr>
          <p:nvPr/>
        </p:nvSpPr>
        <p:spPr bwMode="auto">
          <a:xfrm>
            <a:off x="4686300" y="1493838"/>
            <a:ext cx="0" cy="685800"/>
          </a:xfrm>
          <a:prstGeom prst="line">
            <a:avLst/>
          </a:prstGeom>
          <a:noFill/>
          <a:ln w="9525">
            <a:solidFill>
              <a:schemeClr val="tx1"/>
            </a:solidFill>
            <a:miter lim="800000"/>
            <a:headEnd/>
            <a:tailEnd/>
          </a:ln>
        </p:spPr>
        <p:txBody>
          <a:bodyPr wrap="none"/>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2706" name="Rectangle 2"/>
          <p:cNvSpPr>
            <a:spLocks noGrp="1" noChangeArrowheads="1"/>
          </p:cNvSpPr>
          <p:nvPr>
            <p:ph type="title"/>
          </p:nvPr>
        </p:nvSpPr>
        <p:spPr>
          <a:xfrm>
            <a:off x="0" y="0"/>
            <a:ext cx="9144000" cy="1219200"/>
          </a:xfrm>
          <a:effectLst>
            <a:outerShdw dist="28398" dir="3806097" algn="ctr" rotWithShape="0">
              <a:srgbClr val="FF6600"/>
            </a:outerShdw>
          </a:effectLst>
        </p:spPr>
        <p:txBody>
          <a:bodyPr/>
          <a:lstStyle/>
          <a:p>
            <a:pPr eaLnBrk="1" hangingPunct="1">
              <a:defRPr/>
            </a:pPr>
            <a:r>
              <a:rPr lang="en-US" i="0" dirty="0">
                <a:effectLst>
                  <a:outerShdw blurRad="38100" dist="38100" dir="2700000" algn="tl">
                    <a:srgbClr val="000000"/>
                  </a:outerShdw>
                </a:effectLst>
              </a:rPr>
              <a:t>Estimates</a:t>
            </a:r>
          </a:p>
        </p:txBody>
      </p:sp>
      <p:graphicFrame>
        <p:nvGraphicFramePr>
          <p:cNvPr id="1352707" name="Group 3" descr="Image showing volume by time of day and capacity lines of 1000 and 500, where volume exceeds capacity during the morning and afternoon peak periods">
            <a:extLst>
              <a:ext uri="{C183D7F6-B498-43B3-948B-1728B52AA6E4}">
                <adec:decorative xmlns:adec="http://schemas.microsoft.com/office/drawing/2017/decorative" val="0"/>
              </a:ext>
            </a:extLst>
          </p:cNvPr>
          <p:cNvGraphicFramePr>
            <a:graphicFrameLocks noGrp="1"/>
          </p:cNvGraphicFramePr>
          <p:nvPr>
            <p:extLst>
              <p:ext uri="{D42A27DB-BD31-4B8C-83A1-F6EECF244321}">
                <p14:modId xmlns:p14="http://schemas.microsoft.com/office/powerpoint/2010/main" val="990037401"/>
              </p:ext>
            </p:extLst>
          </p:nvPr>
        </p:nvGraphicFramePr>
        <p:xfrm>
          <a:off x="2724150" y="1785938"/>
          <a:ext cx="3276600" cy="4572000"/>
        </p:xfrm>
        <a:graphic>
          <a:graphicData uri="http://schemas.openxmlformats.org/drawingml/2006/table">
            <a:tbl>
              <a:tblPr/>
              <a:tblGrid>
                <a:gridCol w="609600">
                  <a:extLst>
                    <a:ext uri="{9D8B030D-6E8A-4147-A177-3AD203B41FA5}">
                      <a16:colId xmlns:a16="http://schemas.microsoft.com/office/drawing/2014/main" val="20000"/>
                    </a:ext>
                  </a:extLst>
                </a:gridCol>
                <a:gridCol w="552450">
                  <a:extLst>
                    <a:ext uri="{9D8B030D-6E8A-4147-A177-3AD203B41FA5}">
                      <a16:colId xmlns:a16="http://schemas.microsoft.com/office/drawing/2014/main" val="20001"/>
                    </a:ext>
                  </a:extLst>
                </a:gridCol>
                <a:gridCol w="514350">
                  <a:extLst>
                    <a:ext uri="{9D8B030D-6E8A-4147-A177-3AD203B41FA5}">
                      <a16:colId xmlns:a16="http://schemas.microsoft.com/office/drawing/2014/main" val="20002"/>
                    </a:ext>
                  </a:extLst>
                </a:gridCol>
                <a:gridCol w="533400">
                  <a:extLst>
                    <a:ext uri="{9D8B030D-6E8A-4147-A177-3AD203B41FA5}">
                      <a16:colId xmlns:a16="http://schemas.microsoft.com/office/drawing/2014/main" val="20003"/>
                    </a:ext>
                  </a:extLst>
                </a:gridCol>
                <a:gridCol w="533400">
                  <a:extLst>
                    <a:ext uri="{9D8B030D-6E8A-4147-A177-3AD203B41FA5}">
                      <a16:colId xmlns:a16="http://schemas.microsoft.com/office/drawing/2014/main" val="20004"/>
                    </a:ext>
                  </a:extLst>
                </a:gridCol>
                <a:gridCol w="533400">
                  <a:extLst>
                    <a:ext uri="{9D8B030D-6E8A-4147-A177-3AD203B41FA5}">
                      <a16:colId xmlns:a16="http://schemas.microsoft.com/office/drawing/2014/main" val="20005"/>
                    </a:ext>
                  </a:extLst>
                </a:gridCol>
              </a:tblGrid>
              <a:tr h="288925">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90513">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8925">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90513">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8925">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88925">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90513">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88925">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90513">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88925">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 typeface="Wingdings" pitchFamily="2" charset="2"/>
                        <a:buNone/>
                        <a:tabLst/>
                      </a:pPr>
                      <a:endParaRPr kumimoji="0" lang="en-US" sz="24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1108" name="Text Box 83"/>
          <p:cNvSpPr txBox="1">
            <a:spLocks noChangeArrowheads="1"/>
          </p:cNvSpPr>
          <p:nvPr/>
        </p:nvSpPr>
        <p:spPr bwMode="auto">
          <a:xfrm>
            <a:off x="2266950" y="6053138"/>
            <a:ext cx="350838" cy="457200"/>
          </a:xfrm>
          <a:prstGeom prst="rect">
            <a:avLst/>
          </a:prstGeom>
          <a:noFill/>
          <a:ln w="9525">
            <a:noFill/>
            <a:miter lim="800000"/>
            <a:headEnd/>
            <a:tailEnd/>
          </a:ln>
        </p:spPr>
        <p:txBody>
          <a:bodyPr wrap="none">
            <a:spAutoFit/>
          </a:bodyPr>
          <a:lstStyle/>
          <a:p>
            <a:r>
              <a:rPr lang="en-US" sz="2400">
                <a:latin typeface="Calibri" pitchFamily="34" charset="0"/>
              </a:rPr>
              <a:t>0</a:t>
            </a:r>
          </a:p>
        </p:txBody>
      </p:sp>
      <p:sp>
        <p:nvSpPr>
          <p:cNvPr id="1109" name="Text Box 84"/>
          <p:cNvSpPr txBox="1">
            <a:spLocks noChangeArrowheads="1"/>
          </p:cNvSpPr>
          <p:nvPr/>
        </p:nvSpPr>
        <p:spPr bwMode="auto">
          <a:xfrm>
            <a:off x="2038350" y="5214938"/>
            <a:ext cx="650875" cy="461962"/>
          </a:xfrm>
          <a:prstGeom prst="rect">
            <a:avLst/>
          </a:prstGeom>
          <a:noFill/>
          <a:ln w="9525">
            <a:noFill/>
            <a:miter lim="800000"/>
            <a:headEnd/>
            <a:tailEnd/>
          </a:ln>
        </p:spPr>
        <p:txBody>
          <a:bodyPr wrap="none">
            <a:spAutoFit/>
          </a:bodyPr>
          <a:lstStyle/>
          <a:p>
            <a:r>
              <a:rPr lang="en-US" sz="2400">
                <a:latin typeface="Calibri" pitchFamily="34" charset="0"/>
              </a:rPr>
              <a:t>200</a:t>
            </a:r>
          </a:p>
        </p:txBody>
      </p:sp>
      <p:sp>
        <p:nvSpPr>
          <p:cNvPr id="1110" name="Text Box 85"/>
          <p:cNvSpPr txBox="1">
            <a:spLocks noChangeArrowheads="1"/>
          </p:cNvSpPr>
          <p:nvPr/>
        </p:nvSpPr>
        <p:spPr bwMode="auto">
          <a:xfrm>
            <a:off x="2038350" y="4300538"/>
            <a:ext cx="650875" cy="461962"/>
          </a:xfrm>
          <a:prstGeom prst="rect">
            <a:avLst/>
          </a:prstGeom>
          <a:noFill/>
          <a:ln w="9525">
            <a:noFill/>
            <a:miter lim="800000"/>
            <a:headEnd/>
            <a:tailEnd/>
          </a:ln>
        </p:spPr>
        <p:txBody>
          <a:bodyPr wrap="none">
            <a:spAutoFit/>
          </a:bodyPr>
          <a:lstStyle/>
          <a:p>
            <a:r>
              <a:rPr lang="en-US" sz="2400">
                <a:latin typeface="Calibri" pitchFamily="34" charset="0"/>
              </a:rPr>
              <a:t>400</a:t>
            </a:r>
          </a:p>
        </p:txBody>
      </p:sp>
      <p:sp>
        <p:nvSpPr>
          <p:cNvPr id="1111" name="Text Box 86"/>
          <p:cNvSpPr txBox="1">
            <a:spLocks noChangeArrowheads="1"/>
          </p:cNvSpPr>
          <p:nvPr/>
        </p:nvSpPr>
        <p:spPr bwMode="auto">
          <a:xfrm>
            <a:off x="2038350" y="3386138"/>
            <a:ext cx="650875" cy="461962"/>
          </a:xfrm>
          <a:prstGeom prst="rect">
            <a:avLst/>
          </a:prstGeom>
          <a:noFill/>
          <a:ln w="9525">
            <a:noFill/>
            <a:miter lim="800000"/>
            <a:headEnd/>
            <a:tailEnd/>
          </a:ln>
        </p:spPr>
        <p:txBody>
          <a:bodyPr wrap="none">
            <a:spAutoFit/>
          </a:bodyPr>
          <a:lstStyle/>
          <a:p>
            <a:r>
              <a:rPr lang="en-US" sz="2400">
                <a:latin typeface="Calibri" pitchFamily="34" charset="0"/>
              </a:rPr>
              <a:t>600</a:t>
            </a:r>
          </a:p>
        </p:txBody>
      </p:sp>
      <p:sp>
        <p:nvSpPr>
          <p:cNvPr id="1112" name="Text Box 87"/>
          <p:cNvSpPr txBox="1">
            <a:spLocks noChangeArrowheads="1"/>
          </p:cNvSpPr>
          <p:nvPr/>
        </p:nvSpPr>
        <p:spPr bwMode="auto">
          <a:xfrm>
            <a:off x="2038350" y="2471738"/>
            <a:ext cx="650875" cy="461962"/>
          </a:xfrm>
          <a:prstGeom prst="rect">
            <a:avLst/>
          </a:prstGeom>
          <a:noFill/>
          <a:ln w="9525">
            <a:noFill/>
            <a:miter lim="800000"/>
            <a:headEnd/>
            <a:tailEnd/>
          </a:ln>
        </p:spPr>
        <p:txBody>
          <a:bodyPr wrap="none">
            <a:spAutoFit/>
          </a:bodyPr>
          <a:lstStyle/>
          <a:p>
            <a:r>
              <a:rPr lang="en-US" sz="2400">
                <a:latin typeface="Calibri" pitchFamily="34" charset="0"/>
              </a:rPr>
              <a:t>800</a:t>
            </a:r>
          </a:p>
        </p:txBody>
      </p:sp>
      <p:sp>
        <p:nvSpPr>
          <p:cNvPr id="1113" name="Text Box 88"/>
          <p:cNvSpPr txBox="1">
            <a:spLocks noChangeArrowheads="1"/>
          </p:cNvSpPr>
          <p:nvPr/>
        </p:nvSpPr>
        <p:spPr bwMode="auto">
          <a:xfrm>
            <a:off x="1885950" y="1557338"/>
            <a:ext cx="806450" cy="461962"/>
          </a:xfrm>
          <a:prstGeom prst="rect">
            <a:avLst/>
          </a:prstGeom>
          <a:noFill/>
          <a:ln w="9525">
            <a:noFill/>
            <a:miter lim="800000"/>
            <a:headEnd/>
            <a:tailEnd/>
          </a:ln>
        </p:spPr>
        <p:txBody>
          <a:bodyPr wrap="none">
            <a:spAutoFit/>
          </a:bodyPr>
          <a:lstStyle/>
          <a:p>
            <a:r>
              <a:rPr lang="en-US" sz="2400">
                <a:latin typeface="Calibri" pitchFamily="34" charset="0"/>
              </a:rPr>
              <a:t>1000</a:t>
            </a:r>
          </a:p>
        </p:txBody>
      </p:sp>
      <p:graphicFrame>
        <p:nvGraphicFramePr>
          <p:cNvPr id="1026" name="Object 89" descr="Traffic Volume"/>
          <p:cNvGraphicFramePr>
            <a:graphicFrameLocks noChangeAspect="1"/>
          </p:cNvGraphicFramePr>
          <p:nvPr>
            <p:extLst>
              <p:ext uri="{D42A27DB-BD31-4B8C-83A1-F6EECF244321}">
                <p14:modId xmlns:p14="http://schemas.microsoft.com/office/powerpoint/2010/main" val="4252426221"/>
              </p:ext>
            </p:extLst>
          </p:nvPr>
        </p:nvGraphicFramePr>
        <p:xfrm>
          <a:off x="1371600" y="2243138"/>
          <a:ext cx="742950" cy="2857500"/>
        </p:xfrm>
        <a:graphic>
          <a:graphicData uri="http://schemas.openxmlformats.org/presentationml/2006/ole">
            <mc:AlternateContent xmlns:mc="http://schemas.openxmlformats.org/markup-compatibility/2006">
              <mc:Choice xmlns:v="urn:schemas-microsoft-com:vml" Requires="v">
                <p:oleObj name="Bitmap Image" r:id="rId3" imgW="504762" imgH="1943371" progId="PBrush">
                  <p:embed/>
                </p:oleObj>
              </mc:Choice>
              <mc:Fallback>
                <p:oleObj name="Bitmap Image" r:id="rId3" imgW="504762" imgH="1943371" progId="PBrush">
                  <p:embed/>
                  <p:pic>
                    <p:nvPicPr>
                      <p:cNvPr id="0" name="Object 8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243138"/>
                        <a:ext cx="7429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4" name="Line 90">
            <a:extLst>
              <a:ext uri="{C183D7F6-B498-43B3-948B-1728B52AA6E4}">
                <adec:decorative xmlns:adec="http://schemas.microsoft.com/office/drawing/2017/decorative" val="1"/>
              </a:ext>
            </a:extLst>
          </p:cNvPr>
          <p:cNvSpPr>
            <a:spLocks noChangeShapeType="1"/>
          </p:cNvSpPr>
          <p:nvPr/>
        </p:nvSpPr>
        <p:spPr bwMode="auto">
          <a:xfrm>
            <a:off x="2724150" y="4071938"/>
            <a:ext cx="3429000" cy="0"/>
          </a:xfrm>
          <a:prstGeom prst="line">
            <a:avLst/>
          </a:prstGeom>
          <a:noFill/>
          <a:ln w="76200">
            <a:solidFill>
              <a:srgbClr val="FF0000"/>
            </a:solidFill>
            <a:prstDash val="dash"/>
            <a:miter lim="800000"/>
            <a:headEnd/>
            <a:tailEnd/>
          </a:ln>
        </p:spPr>
        <p:txBody>
          <a:bodyPr wrap="none"/>
          <a:lstStyle/>
          <a:p>
            <a:endParaRPr lang="en-US"/>
          </a:p>
        </p:txBody>
      </p:sp>
      <p:sp>
        <p:nvSpPr>
          <p:cNvPr id="1352795" name="Line 91">
            <a:extLst>
              <a:ext uri="{C183D7F6-B498-43B3-948B-1728B52AA6E4}">
                <adec:decorative xmlns:adec="http://schemas.microsoft.com/office/drawing/2017/decorative" val="1"/>
              </a:ext>
            </a:extLst>
          </p:cNvPr>
          <p:cNvSpPr>
            <a:spLocks noChangeShapeType="1"/>
          </p:cNvSpPr>
          <p:nvPr/>
        </p:nvSpPr>
        <p:spPr bwMode="auto">
          <a:xfrm>
            <a:off x="2724150" y="1785938"/>
            <a:ext cx="3429000" cy="0"/>
          </a:xfrm>
          <a:prstGeom prst="line">
            <a:avLst/>
          </a:prstGeom>
          <a:noFill/>
          <a:ln w="76200">
            <a:solidFill>
              <a:srgbClr val="FF0000"/>
            </a:solidFill>
            <a:prstDash val="dash"/>
            <a:miter lim="800000"/>
            <a:headEnd/>
            <a:tailEnd/>
          </a:ln>
        </p:spPr>
        <p:txBody>
          <a:bodyPr wrap="none"/>
          <a:lstStyle/>
          <a:p>
            <a:endParaRPr lang="en-US"/>
          </a:p>
        </p:txBody>
      </p:sp>
      <p:sp>
        <p:nvSpPr>
          <p:cNvPr id="1116" name="Text Box 92"/>
          <p:cNvSpPr txBox="1">
            <a:spLocks noChangeArrowheads="1"/>
          </p:cNvSpPr>
          <p:nvPr/>
        </p:nvSpPr>
        <p:spPr bwMode="auto">
          <a:xfrm>
            <a:off x="6019800" y="1524000"/>
            <a:ext cx="2767013" cy="584200"/>
          </a:xfrm>
          <a:prstGeom prst="rect">
            <a:avLst/>
          </a:prstGeom>
          <a:noFill/>
          <a:ln w="9525">
            <a:noFill/>
            <a:miter lim="800000"/>
            <a:headEnd/>
            <a:tailEnd/>
          </a:ln>
        </p:spPr>
        <p:txBody>
          <a:bodyPr wrap="none">
            <a:spAutoFit/>
          </a:bodyPr>
          <a:lstStyle/>
          <a:p>
            <a:r>
              <a:rPr lang="en-US" sz="3200">
                <a:latin typeface="Calibri" pitchFamily="34" charset="0"/>
              </a:rPr>
              <a:t>Cap.=1,000 vph</a:t>
            </a:r>
          </a:p>
        </p:txBody>
      </p:sp>
      <p:sp>
        <p:nvSpPr>
          <p:cNvPr id="1117" name="Text Box 93"/>
          <p:cNvSpPr txBox="1">
            <a:spLocks noChangeArrowheads="1"/>
          </p:cNvSpPr>
          <p:nvPr/>
        </p:nvSpPr>
        <p:spPr bwMode="auto">
          <a:xfrm>
            <a:off x="6180138" y="3721100"/>
            <a:ext cx="2455862" cy="584200"/>
          </a:xfrm>
          <a:prstGeom prst="rect">
            <a:avLst/>
          </a:prstGeom>
          <a:solidFill>
            <a:schemeClr val="bg1"/>
          </a:solidFill>
          <a:ln w="9525">
            <a:noFill/>
            <a:miter lim="800000"/>
            <a:headEnd/>
            <a:tailEnd/>
          </a:ln>
        </p:spPr>
        <p:txBody>
          <a:bodyPr wrap="none">
            <a:spAutoFit/>
          </a:bodyPr>
          <a:lstStyle/>
          <a:p>
            <a:r>
              <a:rPr lang="en-US" sz="3200">
                <a:latin typeface="Calibri" pitchFamily="34" charset="0"/>
              </a:rPr>
              <a:t>Cap.=500 vph</a:t>
            </a:r>
          </a:p>
        </p:txBody>
      </p:sp>
      <p:sp>
        <p:nvSpPr>
          <p:cNvPr id="1118" name="Freeform 94">
            <a:extLst>
              <a:ext uri="{C183D7F6-B498-43B3-948B-1728B52AA6E4}">
                <adec:decorative xmlns:adec="http://schemas.microsoft.com/office/drawing/2017/decorative" val="1"/>
              </a:ext>
            </a:extLst>
          </p:cNvPr>
          <p:cNvSpPr>
            <a:spLocks/>
          </p:cNvSpPr>
          <p:nvPr/>
        </p:nvSpPr>
        <p:spPr bwMode="auto">
          <a:xfrm>
            <a:off x="2755900" y="2268538"/>
            <a:ext cx="3200400" cy="4102100"/>
          </a:xfrm>
          <a:custGeom>
            <a:avLst/>
            <a:gdLst>
              <a:gd name="T0" fmla="*/ 0 w 2016"/>
              <a:gd name="T1" fmla="*/ 2147483647 h 2584"/>
              <a:gd name="T2" fmla="*/ 2147483647 w 2016"/>
              <a:gd name="T3" fmla="*/ 2147483647 h 2584"/>
              <a:gd name="T4" fmla="*/ 2147483647 w 2016"/>
              <a:gd name="T5" fmla="*/ 2147483647 h 2584"/>
              <a:gd name="T6" fmla="*/ 2147483647 w 2016"/>
              <a:gd name="T7" fmla="*/ 2147483647 h 2584"/>
              <a:gd name="T8" fmla="*/ 2147483647 w 2016"/>
              <a:gd name="T9" fmla="*/ 2147483647 h 2584"/>
              <a:gd name="T10" fmla="*/ 2147483647 w 2016"/>
              <a:gd name="T11" fmla="*/ 2147483647 h 2584"/>
              <a:gd name="T12" fmla="*/ 2147483647 w 2016"/>
              <a:gd name="T13" fmla="*/ 2147483647 h 2584"/>
              <a:gd name="T14" fmla="*/ 2147483647 w 2016"/>
              <a:gd name="T15" fmla="*/ 2147483647 h 2584"/>
              <a:gd name="T16" fmla="*/ 2147483647 w 2016"/>
              <a:gd name="T17" fmla="*/ 2147483647 h 25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16"/>
              <a:gd name="T28" fmla="*/ 0 h 2584"/>
              <a:gd name="T29" fmla="*/ 2016 w 2016"/>
              <a:gd name="T30" fmla="*/ 2584 h 25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16" h="2584">
                <a:moveTo>
                  <a:pt x="0" y="1712"/>
                </a:moveTo>
                <a:cubicBezTo>
                  <a:pt x="140" y="2148"/>
                  <a:pt x="280" y="2584"/>
                  <a:pt x="384" y="2336"/>
                </a:cubicBezTo>
                <a:cubicBezTo>
                  <a:pt x="488" y="2088"/>
                  <a:pt x="536" y="400"/>
                  <a:pt x="624" y="224"/>
                </a:cubicBezTo>
                <a:cubicBezTo>
                  <a:pt x="712" y="48"/>
                  <a:pt x="800" y="1112"/>
                  <a:pt x="912" y="1280"/>
                </a:cubicBezTo>
                <a:cubicBezTo>
                  <a:pt x="1024" y="1448"/>
                  <a:pt x="1208" y="1416"/>
                  <a:pt x="1296" y="1232"/>
                </a:cubicBezTo>
                <a:cubicBezTo>
                  <a:pt x="1384" y="1048"/>
                  <a:pt x="1376" y="352"/>
                  <a:pt x="1440" y="176"/>
                </a:cubicBezTo>
                <a:cubicBezTo>
                  <a:pt x="1504" y="0"/>
                  <a:pt x="1624" y="64"/>
                  <a:pt x="1680" y="176"/>
                </a:cubicBezTo>
                <a:cubicBezTo>
                  <a:pt x="1736" y="288"/>
                  <a:pt x="1720" y="592"/>
                  <a:pt x="1776" y="848"/>
                </a:cubicBezTo>
                <a:cubicBezTo>
                  <a:pt x="1832" y="1104"/>
                  <a:pt x="1924" y="1408"/>
                  <a:pt x="2016" y="1712"/>
                </a:cubicBezTo>
              </a:path>
            </a:pathLst>
          </a:custGeom>
          <a:noFill/>
          <a:ln w="57150">
            <a:solidFill>
              <a:schemeClr val="tx1"/>
            </a:solidFill>
            <a:miter lim="800000"/>
            <a:headEnd/>
            <a:tailEnd/>
          </a:ln>
        </p:spPr>
        <p:txBody>
          <a:bodyPr wrap="none"/>
          <a:lstStyle/>
          <a:p>
            <a:endParaRPr lang="en-US">
              <a:latin typeface="Calibri" pitchFamily="34" charset="0"/>
            </a:endParaRPr>
          </a:p>
        </p:txBody>
      </p:sp>
      <p:grpSp>
        <p:nvGrpSpPr>
          <p:cNvPr id="2" name="Group 95">
            <a:extLst>
              <a:ext uri="{C183D7F6-B498-43B3-948B-1728B52AA6E4}">
                <adec:decorative xmlns:adec="http://schemas.microsoft.com/office/drawing/2017/decorative" val="1"/>
              </a:ext>
            </a:extLst>
          </p:cNvPr>
          <p:cNvGrpSpPr>
            <a:grpSpLocks/>
          </p:cNvGrpSpPr>
          <p:nvPr/>
        </p:nvGrpSpPr>
        <p:grpSpPr bwMode="auto">
          <a:xfrm>
            <a:off x="6400800" y="4910138"/>
            <a:ext cx="2438400" cy="990600"/>
            <a:chOff x="4080" y="3120"/>
            <a:chExt cx="1536" cy="624"/>
          </a:xfrm>
          <a:solidFill>
            <a:schemeClr val="bg1"/>
          </a:solidFill>
        </p:grpSpPr>
        <p:sp>
          <p:nvSpPr>
            <p:cNvPr id="1121" name="AutoShape 96"/>
            <p:cNvSpPr>
              <a:spLocks noChangeArrowheads="1"/>
            </p:cNvSpPr>
            <p:nvPr/>
          </p:nvSpPr>
          <p:spPr bwMode="auto">
            <a:xfrm>
              <a:off x="4080" y="3120"/>
              <a:ext cx="1536" cy="624"/>
            </a:xfrm>
            <a:prstGeom prst="wedgeRectCallout">
              <a:avLst>
                <a:gd name="adj1" fmla="val -97329"/>
                <a:gd name="adj2" fmla="val -203046"/>
              </a:avLst>
            </a:prstGeom>
            <a:grpFill/>
            <a:ln w="9525">
              <a:solidFill>
                <a:schemeClr val="tx1"/>
              </a:solidFill>
              <a:miter lim="800000"/>
              <a:headEnd/>
              <a:tailEnd/>
            </a:ln>
          </p:spPr>
          <p:txBody>
            <a:bodyPr/>
            <a:lstStyle/>
            <a:p>
              <a:pPr algn="ctr"/>
              <a:r>
                <a:rPr lang="en-US" sz="2400" b="1">
                  <a:latin typeface="Calibri" pitchFamily="34" charset="0"/>
                </a:rPr>
                <a:t>Congestion periods!</a:t>
              </a:r>
            </a:p>
          </p:txBody>
        </p:sp>
        <p:sp>
          <p:nvSpPr>
            <p:cNvPr id="1122" name="AutoShape 97" descr="Congestion periods!"/>
            <p:cNvSpPr>
              <a:spLocks noChangeArrowheads="1"/>
            </p:cNvSpPr>
            <p:nvPr/>
          </p:nvSpPr>
          <p:spPr bwMode="auto">
            <a:xfrm>
              <a:off x="4080" y="3120"/>
              <a:ext cx="1536" cy="624"/>
            </a:xfrm>
            <a:prstGeom prst="wedgeRectCallout">
              <a:avLst>
                <a:gd name="adj1" fmla="val -157292"/>
                <a:gd name="adj2" fmla="val -175319"/>
              </a:avLst>
            </a:prstGeom>
            <a:grpFill/>
            <a:ln w="9525">
              <a:solidFill>
                <a:schemeClr val="tx1"/>
              </a:solidFill>
              <a:miter lim="800000"/>
              <a:headEnd/>
              <a:tailEnd/>
            </a:ln>
          </p:spPr>
          <p:txBody>
            <a:bodyPr/>
            <a:lstStyle/>
            <a:p>
              <a:pPr algn="ctr"/>
              <a:r>
                <a:rPr lang="en-US" sz="3200" b="1" dirty="0">
                  <a:latin typeface="Calibri" pitchFamily="34" charset="0"/>
                </a:rPr>
                <a:t>Congestion periods!</a:t>
              </a:r>
            </a:p>
          </p:txBody>
        </p:sp>
      </p:grpSp>
      <p:sp>
        <p:nvSpPr>
          <p:cNvPr id="1120" name="Text Box 98"/>
          <p:cNvSpPr txBox="1">
            <a:spLocks noChangeArrowheads="1"/>
          </p:cNvSpPr>
          <p:nvPr/>
        </p:nvSpPr>
        <p:spPr bwMode="auto">
          <a:xfrm>
            <a:off x="3429000" y="6324600"/>
            <a:ext cx="1704975" cy="461963"/>
          </a:xfrm>
          <a:prstGeom prst="rect">
            <a:avLst/>
          </a:prstGeom>
          <a:noFill/>
          <a:ln w="9525">
            <a:noFill/>
            <a:miter lim="800000"/>
            <a:headEnd/>
            <a:tailEnd/>
          </a:ln>
        </p:spPr>
        <p:txBody>
          <a:bodyPr wrap="none">
            <a:spAutoFit/>
          </a:bodyPr>
          <a:lstStyle/>
          <a:p>
            <a:r>
              <a:rPr lang="en-US" sz="2400" b="1">
                <a:latin typeface="Calibri" pitchFamily="34" charset="0"/>
              </a:rPr>
              <a:t>Time of Day</a:t>
            </a:r>
          </a:p>
        </p:txBody>
      </p:sp>
      <p:sp>
        <p:nvSpPr>
          <p:cNvPr id="20" name="Google Shape;74;p1">
            <a:extLst>
              <a:ext uri="{FF2B5EF4-FFF2-40B4-BE49-F238E27FC236}">
                <a16:creationId xmlns:a16="http://schemas.microsoft.com/office/drawing/2014/main" id="{DF80120E-48FD-1B7A-74DD-975E8FB58D1B}"/>
              </a:ext>
            </a:extLst>
          </p:cNvPr>
          <p:cNvSpPr/>
          <p:nvPr/>
        </p:nvSpPr>
        <p:spPr>
          <a:xfrm>
            <a:off x="5289744" y="6438047"/>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repeatCount="indefinite" accel="50000" decel="50000" fill="hold" grpId="0" nodeType="clickEffect">
                                  <p:stCondLst>
                                    <p:cond delay="0"/>
                                  </p:stCondLst>
                                  <p:childTnLst>
                                    <p:animMotion origin="layout" path="M 0.0 0.0  L 0.0 0.33387  E" pathEditMode="relative" ptsTypes="">
                                      <p:cBhvr>
                                        <p:cTn id="6" dur="2000" fill="hold"/>
                                        <p:tgtEl>
                                          <p:spTgt spid="1352795"/>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8" presetClass="entr" presetSubtype="12"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Left)">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2795"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a:xfrm>
            <a:off x="0" y="-76200"/>
            <a:ext cx="9144000" cy="1096963"/>
          </a:xfrm>
          <a:solidFill>
            <a:schemeClr val="bg1"/>
          </a:solidFill>
        </p:spPr>
        <p:txBody>
          <a:bodyPr/>
          <a:lstStyle/>
          <a:p>
            <a:pPr>
              <a:defRPr/>
            </a:pPr>
            <a:r>
              <a:rPr lang="en-US" dirty="0"/>
              <a:t>Problem-Solving Methods</a:t>
            </a:r>
          </a:p>
        </p:txBody>
      </p:sp>
      <p:sp>
        <p:nvSpPr>
          <p:cNvPr id="13315" name="Oval 4" descr="System"/>
          <p:cNvSpPr>
            <a:spLocks noChangeAspect="1" noChangeArrowheads="1"/>
          </p:cNvSpPr>
          <p:nvPr/>
        </p:nvSpPr>
        <p:spPr bwMode="auto">
          <a:xfrm>
            <a:off x="3354388" y="965200"/>
            <a:ext cx="1614487" cy="939800"/>
          </a:xfrm>
          <a:prstGeom prst="ellipse">
            <a:avLst/>
          </a:prstGeom>
          <a:solidFill>
            <a:schemeClr val="bg1"/>
          </a:solidFill>
          <a:ln w="9525">
            <a:solidFill>
              <a:srgbClr val="FF9900"/>
            </a:solidFill>
            <a:round/>
            <a:headEnd/>
            <a:tailEnd/>
          </a:ln>
        </p:spPr>
        <p:txBody>
          <a:bodyPr wrap="none" anchor="ctr"/>
          <a:lstStyle/>
          <a:p>
            <a:pPr algn="ctr"/>
            <a:r>
              <a:rPr lang="en-US" sz="2400" b="1" dirty="0">
                <a:latin typeface="Calibri" pitchFamily="34" charset="0"/>
              </a:rPr>
              <a:t>System</a:t>
            </a:r>
          </a:p>
        </p:txBody>
      </p:sp>
      <p:sp>
        <p:nvSpPr>
          <p:cNvPr id="13316" name="Rectangle 5" descr="Experiment with Actual System&#10;"/>
          <p:cNvSpPr>
            <a:spLocks noChangeArrowheads="1"/>
          </p:cNvSpPr>
          <p:nvPr/>
        </p:nvSpPr>
        <p:spPr bwMode="auto">
          <a:xfrm>
            <a:off x="762000" y="2268538"/>
            <a:ext cx="3354388" cy="1179512"/>
          </a:xfrm>
          <a:prstGeom prst="rect">
            <a:avLst/>
          </a:prstGeom>
          <a:solidFill>
            <a:schemeClr val="bg1"/>
          </a:solidFill>
          <a:ln w="9525">
            <a:solidFill>
              <a:schemeClr val="tx1"/>
            </a:solidFill>
            <a:miter lim="800000"/>
            <a:headEnd/>
            <a:tailEnd/>
          </a:ln>
        </p:spPr>
        <p:txBody>
          <a:bodyPr wrap="none" anchor="ctr"/>
          <a:lstStyle/>
          <a:p>
            <a:pPr algn="ctr"/>
            <a:r>
              <a:rPr lang="en-US" sz="2400" b="1" dirty="0">
                <a:latin typeface="Calibri" pitchFamily="34" charset="0"/>
              </a:rPr>
              <a:t>Experiment with</a:t>
            </a:r>
          </a:p>
          <a:p>
            <a:pPr algn="ctr"/>
            <a:r>
              <a:rPr lang="en-US" sz="2400" b="1" dirty="0">
                <a:latin typeface="Calibri" pitchFamily="34" charset="0"/>
              </a:rPr>
              <a:t>Actual System</a:t>
            </a:r>
          </a:p>
        </p:txBody>
      </p:sp>
      <p:sp>
        <p:nvSpPr>
          <p:cNvPr id="13317" name="Rectangle 6" descr="Experiment with Model of System&#10;"/>
          <p:cNvSpPr>
            <a:spLocks noChangeArrowheads="1"/>
          </p:cNvSpPr>
          <p:nvPr/>
        </p:nvSpPr>
        <p:spPr bwMode="auto">
          <a:xfrm>
            <a:off x="4292600" y="2268538"/>
            <a:ext cx="3354388" cy="1177925"/>
          </a:xfrm>
          <a:prstGeom prst="rect">
            <a:avLst/>
          </a:prstGeom>
          <a:solidFill>
            <a:schemeClr val="bg1"/>
          </a:solidFill>
          <a:ln w="9525">
            <a:solidFill>
              <a:schemeClr val="tx1"/>
            </a:solidFill>
            <a:miter lim="800000"/>
            <a:headEnd/>
            <a:tailEnd/>
          </a:ln>
        </p:spPr>
        <p:txBody>
          <a:bodyPr wrap="none" anchor="ctr"/>
          <a:lstStyle/>
          <a:p>
            <a:pPr algn="ctr"/>
            <a:r>
              <a:rPr lang="en-US" sz="2400" b="1" dirty="0">
                <a:latin typeface="Calibri" pitchFamily="34" charset="0"/>
              </a:rPr>
              <a:t>Experiment with</a:t>
            </a:r>
          </a:p>
          <a:p>
            <a:pPr algn="ctr"/>
            <a:r>
              <a:rPr lang="en-US" sz="2400" b="1" dirty="0">
                <a:latin typeface="Calibri" pitchFamily="34" charset="0"/>
              </a:rPr>
              <a:t>Model of System</a:t>
            </a:r>
          </a:p>
        </p:txBody>
      </p:sp>
      <p:cxnSp>
        <p:nvCxnSpPr>
          <p:cNvPr id="13318" name="AutoShape 11">
            <a:extLst>
              <a:ext uri="{C183D7F6-B498-43B3-948B-1728B52AA6E4}">
                <adec:decorative xmlns:adec="http://schemas.microsoft.com/office/drawing/2017/decorative" val="1"/>
              </a:ext>
            </a:extLst>
          </p:cNvPr>
          <p:cNvCxnSpPr>
            <a:cxnSpLocks noChangeAspect="1" noChangeShapeType="1"/>
            <a:stCxn id="13315" idx="4"/>
            <a:endCxn id="13316" idx="0"/>
          </p:cNvCxnSpPr>
          <p:nvPr/>
        </p:nvCxnSpPr>
        <p:spPr bwMode="auto">
          <a:xfrm rot="5400000">
            <a:off x="3119438" y="1225550"/>
            <a:ext cx="363538" cy="1722437"/>
          </a:xfrm>
          <a:prstGeom prst="bentConnector3">
            <a:avLst>
              <a:gd name="adj1" fmla="val 50000"/>
            </a:avLst>
          </a:prstGeom>
          <a:noFill/>
          <a:ln w="38100">
            <a:solidFill>
              <a:schemeClr val="tx1"/>
            </a:solidFill>
            <a:miter lim="800000"/>
            <a:headEnd/>
            <a:tailEnd type="triangle" w="med" len="med"/>
          </a:ln>
        </p:spPr>
      </p:cxnSp>
      <p:cxnSp>
        <p:nvCxnSpPr>
          <p:cNvPr id="13319" name="AutoShape 12">
            <a:extLst>
              <a:ext uri="{C183D7F6-B498-43B3-948B-1728B52AA6E4}">
                <adec:decorative xmlns:adec="http://schemas.microsoft.com/office/drawing/2017/decorative" val="1"/>
              </a:ext>
            </a:extLst>
          </p:cNvPr>
          <p:cNvCxnSpPr>
            <a:cxnSpLocks noChangeAspect="1" noChangeShapeType="1"/>
            <a:stCxn id="13315" idx="4"/>
            <a:endCxn id="13317" idx="0"/>
          </p:cNvCxnSpPr>
          <p:nvPr/>
        </p:nvCxnSpPr>
        <p:spPr bwMode="auto">
          <a:xfrm rot="16200000" flipH="1">
            <a:off x="4884738" y="1182687"/>
            <a:ext cx="363538" cy="1808163"/>
          </a:xfrm>
          <a:prstGeom prst="bentConnector3">
            <a:avLst>
              <a:gd name="adj1" fmla="val 50000"/>
            </a:avLst>
          </a:prstGeom>
          <a:noFill/>
          <a:ln w="38100">
            <a:solidFill>
              <a:schemeClr val="tx1"/>
            </a:solidFill>
            <a:miter lim="800000"/>
            <a:headEnd/>
            <a:tailEnd type="triangle" w="med" len="med"/>
          </a:ln>
        </p:spPr>
      </p:cxnSp>
      <p:grpSp>
        <p:nvGrpSpPr>
          <p:cNvPr id="2" name="Group 25">
            <a:extLst>
              <a:ext uri="{C183D7F6-B498-43B3-948B-1728B52AA6E4}">
                <adec:decorative xmlns:adec="http://schemas.microsoft.com/office/drawing/2017/decorative" val="1"/>
              </a:ext>
            </a:extLst>
          </p:cNvPr>
          <p:cNvGrpSpPr>
            <a:grpSpLocks/>
          </p:cNvGrpSpPr>
          <p:nvPr/>
        </p:nvGrpSpPr>
        <p:grpSpPr bwMode="auto">
          <a:xfrm>
            <a:off x="3832225" y="3446463"/>
            <a:ext cx="4597400" cy="1697037"/>
            <a:chOff x="2414" y="2171"/>
            <a:chExt cx="2896" cy="1069"/>
          </a:xfrm>
          <a:solidFill>
            <a:schemeClr val="bg1"/>
          </a:solidFill>
        </p:grpSpPr>
        <p:sp>
          <p:nvSpPr>
            <p:cNvPr id="13330" name="Rectangle 7" descr="Physical Model"/>
            <p:cNvSpPr>
              <a:spLocks noChangeAspect="1" noChangeArrowheads="1"/>
            </p:cNvSpPr>
            <p:nvPr/>
          </p:nvSpPr>
          <p:spPr bwMode="auto">
            <a:xfrm>
              <a:off x="4224" y="2616"/>
              <a:ext cx="1086" cy="543"/>
            </a:xfrm>
            <a:prstGeom prst="rect">
              <a:avLst/>
            </a:prstGeom>
            <a:grpFill/>
            <a:ln w="9525">
              <a:solidFill>
                <a:schemeClr val="tx1"/>
              </a:solidFill>
              <a:miter lim="800000"/>
              <a:headEnd/>
              <a:tailEnd/>
            </a:ln>
          </p:spPr>
          <p:txBody>
            <a:bodyPr wrap="none" anchor="ctr"/>
            <a:lstStyle/>
            <a:p>
              <a:pPr algn="ctr">
                <a:defRPr/>
              </a:pPr>
              <a:r>
                <a:rPr lang="en-US" sz="2400" b="1" dirty="0">
                  <a:latin typeface="Calibri" pitchFamily="34" charset="0"/>
                </a:rPr>
                <a:t>Physical</a:t>
              </a:r>
            </a:p>
            <a:p>
              <a:pPr algn="ctr">
                <a:defRPr/>
              </a:pPr>
              <a:r>
                <a:rPr lang="en-US" sz="2400" b="1" dirty="0">
                  <a:latin typeface="Calibri" pitchFamily="34" charset="0"/>
                </a:rPr>
                <a:t>Model</a:t>
              </a:r>
            </a:p>
          </p:txBody>
        </p:sp>
        <p:sp>
          <p:nvSpPr>
            <p:cNvPr id="13331" name="Rectangle 8" descr="Mathematical Models&#10;"/>
            <p:cNvSpPr>
              <a:spLocks noChangeAspect="1" noChangeArrowheads="1"/>
            </p:cNvSpPr>
            <p:nvPr/>
          </p:nvSpPr>
          <p:spPr bwMode="auto">
            <a:xfrm>
              <a:off x="2414" y="2616"/>
              <a:ext cx="1547" cy="624"/>
            </a:xfrm>
            <a:prstGeom prst="rect">
              <a:avLst/>
            </a:prstGeom>
            <a:grpFill/>
            <a:ln w="9525">
              <a:solidFill>
                <a:schemeClr val="tx1"/>
              </a:solidFill>
              <a:miter lim="800000"/>
              <a:headEnd/>
              <a:tailEnd/>
            </a:ln>
          </p:spPr>
          <p:txBody>
            <a:bodyPr wrap="none" anchor="ctr"/>
            <a:lstStyle/>
            <a:p>
              <a:pPr algn="ctr">
                <a:defRPr/>
              </a:pPr>
              <a:r>
                <a:rPr lang="en-US" sz="2400" b="1" dirty="0">
                  <a:latin typeface="Calibri" pitchFamily="34" charset="0"/>
                </a:rPr>
                <a:t>Mathematical</a:t>
              </a:r>
            </a:p>
            <a:p>
              <a:pPr algn="ctr">
                <a:defRPr/>
              </a:pPr>
              <a:r>
                <a:rPr lang="en-US" sz="2400" b="1" dirty="0">
                  <a:latin typeface="Calibri" pitchFamily="34" charset="0"/>
                </a:rPr>
                <a:t>Models</a:t>
              </a:r>
            </a:p>
          </p:txBody>
        </p:sp>
        <p:cxnSp>
          <p:nvCxnSpPr>
            <p:cNvPr id="13332" name="AutoShape 13">
              <a:extLst>
                <a:ext uri="{C183D7F6-B498-43B3-948B-1728B52AA6E4}">
                  <adec:decorative xmlns:adec="http://schemas.microsoft.com/office/drawing/2017/decorative" val="1"/>
                </a:ext>
              </a:extLst>
            </p:cNvPr>
            <p:cNvCxnSpPr>
              <a:cxnSpLocks noChangeAspect="1" noChangeShapeType="1"/>
              <a:stCxn id="13317" idx="2"/>
              <a:endCxn id="13330" idx="0"/>
            </p:cNvCxnSpPr>
            <p:nvPr/>
          </p:nvCxnSpPr>
          <p:spPr bwMode="auto">
            <a:xfrm rot="16200000" flipH="1">
              <a:off x="4041" y="1891"/>
              <a:ext cx="445" cy="1006"/>
            </a:xfrm>
            <a:prstGeom prst="bentConnector3">
              <a:avLst>
                <a:gd name="adj1" fmla="val 49889"/>
              </a:avLst>
            </a:prstGeom>
            <a:grpFill/>
            <a:ln w="38100">
              <a:solidFill>
                <a:schemeClr val="tx1"/>
              </a:solidFill>
              <a:miter lim="800000"/>
              <a:headEnd/>
              <a:tailEnd type="triangle" w="med" len="med"/>
            </a:ln>
          </p:spPr>
        </p:cxnSp>
        <p:cxnSp>
          <p:nvCxnSpPr>
            <p:cNvPr id="13333" name="AutoShape 14">
              <a:extLst>
                <a:ext uri="{C183D7F6-B498-43B3-948B-1728B52AA6E4}">
                  <adec:decorative xmlns:adec="http://schemas.microsoft.com/office/drawing/2017/decorative" val="1"/>
                </a:ext>
              </a:extLst>
            </p:cNvPr>
            <p:cNvCxnSpPr>
              <a:cxnSpLocks noChangeAspect="1" noChangeShapeType="1"/>
              <a:stCxn id="13317" idx="2"/>
              <a:endCxn id="13331" idx="0"/>
            </p:cNvCxnSpPr>
            <p:nvPr/>
          </p:nvCxnSpPr>
          <p:spPr bwMode="auto">
            <a:xfrm rot="5400000">
              <a:off x="3252" y="2107"/>
              <a:ext cx="445" cy="573"/>
            </a:xfrm>
            <a:prstGeom prst="bentConnector3">
              <a:avLst>
                <a:gd name="adj1" fmla="val 49889"/>
              </a:avLst>
            </a:prstGeom>
            <a:grpFill/>
            <a:ln w="38100">
              <a:solidFill>
                <a:schemeClr val="tx1"/>
              </a:solidFill>
              <a:miter lim="800000"/>
              <a:headEnd/>
              <a:tailEnd type="triangle" w="med" len="med"/>
            </a:ln>
          </p:spPr>
        </p:cxnSp>
      </p:grpSp>
      <p:sp>
        <p:nvSpPr>
          <p:cNvPr id="13321" name="Rectangle 9" descr="Deterministic&#10;"/>
          <p:cNvSpPr>
            <a:spLocks noChangeArrowheads="1"/>
          </p:cNvSpPr>
          <p:nvPr/>
        </p:nvSpPr>
        <p:spPr bwMode="auto">
          <a:xfrm>
            <a:off x="2209800" y="5546725"/>
            <a:ext cx="2513013" cy="862013"/>
          </a:xfrm>
          <a:prstGeom prst="rect">
            <a:avLst/>
          </a:prstGeom>
          <a:solidFill>
            <a:schemeClr val="bg1"/>
          </a:solidFill>
          <a:ln w="9525">
            <a:solidFill>
              <a:schemeClr val="tx1"/>
            </a:solidFill>
            <a:miter lim="800000"/>
            <a:headEnd/>
            <a:tailEnd/>
          </a:ln>
        </p:spPr>
        <p:txBody>
          <a:bodyPr wrap="none" anchor="ctr"/>
          <a:lstStyle/>
          <a:p>
            <a:pPr algn="ctr"/>
            <a:r>
              <a:rPr lang="en-US" sz="2400" b="1" dirty="0">
                <a:latin typeface="Calibri" pitchFamily="34" charset="0"/>
              </a:rPr>
              <a:t>Deterministic</a:t>
            </a:r>
          </a:p>
        </p:txBody>
      </p:sp>
      <p:sp>
        <p:nvSpPr>
          <p:cNvPr id="13322" name="Rectangle 10" descr="Simulation&#10;"/>
          <p:cNvSpPr>
            <a:spLocks noChangeAspect="1" noChangeArrowheads="1"/>
          </p:cNvSpPr>
          <p:nvPr/>
        </p:nvSpPr>
        <p:spPr bwMode="auto">
          <a:xfrm>
            <a:off x="5376863" y="5546725"/>
            <a:ext cx="2062162" cy="862013"/>
          </a:xfrm>
          <a:prstGeom prst="rect">
            <a:avLst/>
          </a:prstGeom>
          <a:solidFill>
            <a:schemeClr val="bg1"/>
          </a:solidFill>
          <a:ln w="9525">
            <a:solidFill>
              <a:schemeClr val="tx1"/>
            </a:solidFill>
            <a:miter lim="800000"/>
            <a:headEnd/>
            <a:tailEnd/>
          </a:ln>
        </p:spPr>
        <p:txBody>
          <a:bodyPr wrap="none" anchor="ctr"/>
          <a:lstStyle/>
          <a:p>
            <a:pPr algn="ctr"/>
            <a:r>
              <a:rPr lang="en-US" sz="2400" b="1" dirty="0">
                <a:latin typeface="Calibri" pitchFamily="34" charset="0"/>
              </a:rPr>
              <a:t>Simulation</a:t>
            </a:r>
          </a:p>
        </p:txBody>
      </p:sp>
      <p:cxnSp>
        <p:nvCxnSpPr>
          <p:cNvPr id="13323" name="AutoShape 15">
            <a:extLst>
              <a:ext uri="{C183D7F6-B498-43B3-948B-1728B52AA6E4}">
                <adec:decorative xmlns:adec="http://schemas.microsoft.com/office/drawing/2017/decorative" val="1"/>
              </a:ext>
            </a:extLst>
          </p:cNvPr>
          <p:cNvCxnSpPr>
            <a:cxnSpLocks noChangeAspect="1" noChangeShapeType="1"/>
            <a:endCxn id="13321" idx="0"/>
          </p:cNvCxnSpPr>
          <p:nvPr/>
        </p:nvCxnSpPr>
        <p:spPr bwMode="auto">
          <a:xfrm rot="10800000" flipV="1">
            <a:off x="3467100" y="4648200"/>
            <a:ext cx="365125" cy="898525"/>
          </a:xfrm>
          <a:prstGeom prst="bentConnector2">
            <a:avLst/>
          </a:prstGeom>
          <a:noFill/>
          <a:ln w="38100">
            <a:solidFill>
              <a:schemeClr val="tx1"/>
            </a:solidFill>
            <a:miter lim="800000"/>
            <a:headEnd/>
            <a:tailEnd type="triangle" w="med" len="med"/>
          </a:ln>
        </p:spPr>
      </p:cxnSp>
      <p:cxnSp>
        <p:nvCxnSpPr>
          <p:cNvPr id="13324" name="AutoShape 16">
            <a:extLst>
              <a:ext uri="{C183D7F6-B498-43B3-948B-1728B52AA6E4}">
                <adec:decorative xmlns:adec="http://schemas.microsoft.com/office/drawing/2017/decorative" val="1"/>
              </a:ext>
            </a:extLst>
          </p:cNvPr>
          <p:cNvCxnSpPr>
            <a:cxnSpLocks noChangeAspect="1" noChangeShapeType="1"/>
            <a:endCxn id="13322" idx="0"/>
          </p:cNvCxnSpPr>
          <p:nvPr/>
        </p:nvCxnSpPr>
        <p:spPr bwMode="auto">
          <a:xfrm>
            <a:off x="6288088" y="4648200"/>
            <a:ext cx="120650" cy="898525"/>
          </a:xfrm>
          <a:prstGeom prst="bentConnector2">
            <a:avLst/>
          </a:prstGeom>
          <a:noFill/>
          <a:ln w="38100">
            <a:solidFill>
              <a:schemeClr val="tx1"/>
            </a:solidFill>
            <a:miter lim="800000"/>
            <a:headEnd/>
            <a:tailEnd type="triangle" w="med" len="med"/>
          </a:ln>
        </p:spPr>
      </p:cxnSp>
      <p:grpSp>
        <p:nvGrpSpPr>
          <p:cNvPr id="13325" name="Group 24" descr="Empirical"/>
          <p:cNvGrpSpPr>
            <a:grpSpLocks/>
          </p:cNvGrpSpPr>
          <p:nvPr/>
        </p:nvGrpSpPr>
        <p:grpSpPr bwMode="auto">
          <a:xfrm>
            <a:off x="381000" y="3448050"/>
            <a:ext cx="2058988" cy="1581150"/>
            <a:chOff x="240" y="2172"/>
            <a:chExt cx="1297" cy="996"/>
          </a:xfrm>
          <a:solidFill>
            <a:schemeClr val="bg1"/>
          </a:solidFill>
        </p:grpSpPr>
        <p:cxnSp>
          <p:nvCxnSpPr>
            <p:cNvPr id="13328" name="AutoShape 23">
              <a:extLst>
                <a:ext uri="{C183D7F6-B498-43B3-948B-1728B52AA6E4}">
                  <adec:decorative xmlns:adec="http://schemas.microsoft.com/office/drawing/2017/decorative" val="1"/>
                </a:ext>
              </a:extLst>
            </p:cNvPr>
            <p:cNvCxnSpPr>
              <a:cxnSpLocks noChangeAspect="1" noChangeShapeType="1"/>
              <a:stCxn id="13316" idx="2"/>
            </p:cNvCxnSpPr>
            <p:nvPr/>
          </p:nvCxnSpPr>
          <p:spPr bwMode="auto">
            <a:xfrm rot="5400000">
              <a:off x="1068" y="2160"/>
              <a:ext cx="458" cy="481"/>
            </a:xfrm>
            <a:prstGeom prst="bentConnector3">
              <a:avLst>
                <a:gd name="adj1" fmla="val 50000"/>
              </a:avLst>
            </a:prstGeom>
            <a:grpFill/>
            <a:ln w="38100">
              <a:solidFill>
                <a:schemeClr val="tx1"/>
              </a:solidFill>
              <a:miter lim="800000"/>
              <a:headEnd/>
              <a:tailEnd type="triangle" w="med" len="med"/>
            </a:ln>
          </p:spPr>
        </p:cxnSp>
        <p:sp>
          <p:nvSpPr>
            <p:cNvPr id="13329" name="Rectangle 19" descr="Empirical"/>
            <p:cNvSpPr>
              <a:spLocks noChangeArrowheads="1"/>
            </p:cNvSpPr>
            <p:nvPr/>
          </p:nvSpPr>
          <p:spPr bwMode="auto">
            <a:xfrm>
              <a:off x="240" y="2625"/>
              <a:ext cx="1295" cy="543"/>
            </a:xfrm>
            <a:prstGeom prst="rect">
              <a:avLst/>
            </a:prstGeom>
            <a:grpFill/>
            <a:ln w="9525">
              <a:solidFill>
                <a:schemeClr val="tx1"/>
              </a:solidFill>
              <a:miter lim="800000"/>
              <a:headEnd/>
              <a:tailEnd/>
            </a:ln>
          </p:spPr>
          <p:txBody>
            <a:bodyPr wrap="none" anchor="ctr"/>
            <a:lstStyle/>
            <a:p>
              <a:pPr algn="ctr"/>
              <a:r>
                <a:rPr lang="en-US" sz="2400" b="1" dirty="0">
                  <a:latin typeface="Calibri" pitchFamily="34" charset="0"/>
                </a:rPr>
                <a:t>Empirical</a:t>
              </a:r>
            </a:p>
          </p:txBody>
        </p:sp>
      </p:grpSp>
      <p:sp>
        <p:nvSpPr>
          <p:cNvPr id="13326" name="Line 22">
            <a:extLst>
              <a:ext uri="{C183D7F6-B498-43B3-948B-1728B52AA6E4}">
                <adec:decorative xmlns:adec="http://schemas.microsoft.com/office/drawing/2017/decorative" val="1"/>
              </a:ext>
            </a:extLst>
          </p:cNvPr>
          <p:cNvSpPr>
            <a:spLocks noChangeShapeType="1"/>
          </p:cNvSpPr>
          <p:nvPr/>
        </p:nvSpPr>
        <p:spPr bwMode="auto">
          <a:xfrm>
            <a:off x="1905000" y="3429000"/>
            <a:ext cx="0" cy="0"/>
          </a:xfrm>
          <a:prstGeom prst="line">
            <a:avLst/>
          </a:prstGeom>
          <a:noFill/>
          <a:ln w="9525">
            <a:solidFill>
              <a:schemeClr val="tx1"/>
            </a:solidFill>
            <a:round/>
            <a:headEnd/>
            <a:tailEnd/>
          </a:ln>
        </p:spPr>
        <p:txBody>
          <a:bodyPr/>
          <a:lstStyle/>
          <a:p>
            <a:endParaRPr lang="en-US"/>
          </a:p>
        </p:txBody>
      </p:sp>
      <p:sp>
        <p:nvSpPr>
          <p:cNvPr id="162844" name="AutoShape 28" descr="Circle with slash"/>
          <p:cNvSpPr>
            <a:spLocks noChangeArrowheads="1"/>
          </p:cNvSpPr>
          <p:nvPr/>
        </p:nvSpPr>
        <p:spPr bwMode="auto">
          <a:xfrm>
            <a:off x="7086600" y="4038600"/>
            <a:ext cx="1174750" cy="1136650"/>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solidFill>
            <a:srgbClr val="FF0000">
              <a:alpha val="50000"/>
            </a:srgbClr>
          </a:solidFill>
          <a:ln w="9525">
            <a:solidFill>
              <a:schemeClr val="tx1"/>
            </a:solidFill>
            <a:miter lim="800000"/>
            <a:headEnd/>
            <a:tailEnd/>
          </a:ln>
          <a:effectLst>
            <a:outerShdw dist="35921" dir="2700000" algn="ctr" rotWithShape="0">
              <a:schemeClr val="tx1"/>
            </a:outerShdw>
          </a:effectLst>
        </p:spPr>
        <p:txBody>
          <a:bodyPr wrap="none" anchor="ctr"/>
          <a:lstStyle/>
          <a:p>
            <a:pPr algn="ctr">
              <a:defRPr/>
            </a:pPr>
            <a:endParaRPr lang="en-US" sz="2400" dirty="0">
              <a:effectLst>
                <a:outerShdw blurRad="38100" dist="38100" dir="2700000" algn="tl">
                  <a:srgbClr val="FFFFFF"/>
                </a:outerShdw>
              </a:effectLst>
              <a:latin typeface="Calibri"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28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44"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6" name="Rectangle 6"/>
          <p:cNvSpPr>
            <a:spLocks noGrp="1" noChangeArrowheads="1"/>
          </p:cNvSpPr>
          <p:nvPr>
            <p:ph type="title"/>
          </p:nvPr>
        </p:nvSpPr>
        <p:spPr>
          <a:xfrm>
            <a:off x="306388" y="0"/>
            <a:ext cx="8837612" cy="1195388"/>
          </a:xfrm>
        </p:spPr>
        <p:txBody>
          <a:bodyPr/>
          <a:lstStyle/>
          <a:p>
            <a:pPr>
              <a:defRPr/>
            </a:pPr>
            <a:r>
              <a:rPr lang="en-US" dirty="0"/>
              <a:t>Empirical Problem Solving</a:t>
            </a:r>
          </a:p>
        </p:txBody>
      </p:sp>
      <p:sp>
        <p:nvSpPr>
          <p:cNvPr id="14339" name="Rectangle 7"/>
          <p:cNvSpPr>
            <a:spLocks noGrp="1" noChangeArrowheads="1"/>
          </p:cNvSpPr>
          <p:nvPr>
            <p:ph type="body" idx="1"/>
          </p:nvPr>
        </p:nvSpPr>
        <p:spPr>
          <a:xfrm>
            <a:off x="381000" y="1600200"/>
            <a:ext cx="4114800" cy="2497161"/>
          </a:xfrm>
        </p:spPr>
        <p:txBody>
          <a:bodyPr/>
          <a:lstStyle/>
          <a:p>
            <a:r>
              <a:rPr lang="en-US" dirty="0"/>
              <a:t>Highest credibility</a:t>
            </a:r>
          </a:p>
          <a:p>
            <a:r>
              <a:rPr lang="en-US" dirty="0"/>
              <a:t>Too expensive for most purposes</a:t>
            </a:r>
          </a:p>
        </p:txBody>
      </p:sp>
    </p:spTree>
  </p:cSld>
  <p:clrMapOvr>
    <a:masterClrMapping/>
  </p:clrMapOvr>
  <p:transition spd="slow">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Mathematical Models</a:t>
            </a:r>
          </a:p>
        </p:txBody>
      </p:sp>
      <p:sp>
        <p:nvSpPr>
          <p:cNvPr id="15363" name="Content Placeholder 2"/>
          <p:cNvSpPr>
            <a:spLocks noGrp="1"/>
          </p:cNvSpPr>
          <p:nvPr>
            <p:ph idx="1"/>
          </p:nvPr>
        </p:nvSpPr>
        <p:spPr>
          <a:xfrm>
            <a:off x="304800" y="1600200"/>
            <a:ext cx="8458200" cy="4343400"/>
          </a:xfrm>
        </p:spPr>
        <p:txBody>
          <a:bodyPr/>
          <a:lstStyle/>
          <a:p>
            <a:r>
              <a:rPr lang="en-US"/>
              <a:t>If we cannot experiment with the real system, we may represent it mathematically though a model</a:t>
            </a:r>
          </a:p>
          <a:p>
            <a:r>
              <a:rPr lang="en-US"/>
              <a:t>May be</a:t>
            </a:r>
          </a:p>
          <a:p>
            <a:pPr lvl="1"/>
            <a:r>
              <a:rPr lang="en-US"/>
              <a:t>Deterministic</a:t>
            </a:r>
          </a:p>
          <a:p>
            <a:pPr lvl="1"/>
            <a:r>
              <a:rPr lang="en-US"/>
              <a:t>Simulation</a:t>
            </a:r>
          </a:p>
        </p:txBody>
      </p:sp>
      <p:sp>
        <p:nvSpPr>
          <p:cNvPr id="15364" name="Rectangle 8" descr="Mathematical&#10;Models&#10;"/>
          <p:cNvSpPr>
            <a:spLocks noChangeAspect="1" noChangeArrowheads="1"/>
          </p:cNvSpPr>
          <p:nvPr/>
        </p:nvSpPr>
        <p:spPr bwMode="auto">
          <a:xfrm>
            <a:off x="5051425" y="3657600"/>
            <a:ext cx="2455863" cy="990600"/>
          </a:xfrm>
          <a:prstGeom prst="rect">
            <a:avLst/>
          </a:prstGeom>
          <a:solidFill>
            <a:schemeClr val="bg1"/>
          </a:solidFill>
          <a:ln w="9525">
            <a:solidFill>
              <a:schemeClr val="tx1"/>
            </a:solidFill>
            <a:miter lim="800000"/>
            <a:headEnd/>
            <a:tailEnd/>
          </a:ln>
        </p:spPr>
        <p:txBody>
          <a:bodyPr wrap="none" anchor="ctr"/>
          <a:lstStyle/>
          <a:p>
            <a:pPr algn="ctr"/>
            <a:r>
              <a:rPr lang="en-US" sz="2400" b="1" dirty="0">
                <a:latin typeface="Calibri" pitchFamily="34" charset="0"/>
              </a:rPr>
              <a:t>Mathematical</a:t>
            </a:r>
          </a:p>
          <a:p>
            <a:pPr algn="ctr"/>
            <a:r>
              <a:rPr lang="en-US" sz="2400" b="1" dirty="0">
                <a:latin typeface="Calibri" pitchFamily="34" charset="0"/>
              </a:rPr>
              <a:t>Models</a:t>
            </a:r>
          </a:p>
        </p:txBody>
      </p:sp>
      <p:sp>
        <p:nvSpPr>
          <p:cNvPr id="15365" name="Rectangle 9" descr="Deterministic"/>
          <p:cNvSpPr>
            <a:spLocks noChangeArrowheads="1"/>
          </p:cNvSpPr>
          <p:nvPr/>
        </p:nvSpPr>
        <p:spPr bwMode="auto">
          <a:xfrm>
            <a:off x="3429000" y="5051425"/>
            <a:ext cx="2513013" cy="862013"/>
          </a:xfrm>
          <a:prstGeom prst="rect">
            <a:avLst/>
          </a:prstGeom>
          <a:solidFill>
            <a:schemeClr val="bg1"/>
          </a:solidFill>
          <a:ln w="9525">
            <a:solidFill>
              <a:schemeClr val="tx1"/>
            </a:solidFill>
            <a:miter lim="800000"/>
            <a:headEnd/>
            <a:tailEnd/>
          </a:ln>
        </p:spPr>
        <p:txBody>
          <a:bodyPr wrap="none" anchor="ctr"/>
          <a:lstStyle/>
          <a:p>
            <a:pPr algn="ctr"/>
            <a:r>
              <a:rPr lang="en-US" sz="2400" b="1" dirty="0">
                <a:latin typeface="Calibri" pitchFamily="34" charset="0"/>
              </a:rPr>
              <a:t>Deterministic</a:t>
            </a:r>
          </a:p>
        </p:txBody>
      </p:sp>
      <p:sp>
        <p:nvSpPr>
          <p:cNvPr id="15366" name="Rectangle 10" descr="Simulation&#10;"/>
          <p:cNvSpPr>
            <a:spLocks noChangeAspect="1" noChangeArrowheads="1"/>
          </p:cNvSpPr>
          <p:nvPr/>
        </p:nvSpPr>
        <p:spPr bwMode="auto">
          <a:xfrm>
            <a:off x="6596063" y="5051425"/>
            <a:ext cx="2062162" cy="862013"/>
          </a:xfrm>
          <a:prstGeom prst="rect">
            <a:avLst/>
          </a:prstGeom>
          <a:solidFill>
            <a:schemeClr val="bg1"/>
          </a:solidFill>
          <a:ln w="9525">
            <a:solidFill>
              <a:schemeClr val="tx1"/>
            </a:solidFill>
            <a:miter lim="800000"/>
            <a:headEnd/>
            <a:tailEnd/>
          </a:ln>
        </p:spPr>
        <p:txBody>
          <a:bodyPr wrap="none" anchor="ctr"/>
          <a:lstStyle/>
          <a:p>
            <a:pPr algn="ctr"/>
            <a:r>
              <a:rPr lang="en-US" sz="2400" b="1" dirty="0">
                <a:latin typeface="Calibri" pitchFamily="34" charset="0"/>
              </a:rPr>
              <a:t>Simulation</a:t>
            </a:r>
          </a:p>
        </p:txBody>
      </p:sp>
      <p:cxnSp>
        <p:nvCxnSpPr>
          <p:cNvPr id="15367" name="AutoShape 15">
            <a:extLst>
              <a:ext uri="{C183D7F6-B498-43B3-948B-1728B52AA6E4}">
                <adec:decorative xmlns:adec="http://schemas.microsoft.com/office/drawing/2017/decorative" val="1"/>
              </a:ext>
            </a:extLst>
          </p:cNvPr>
          <p:cNvCxnSpPr>
            <a:cxnSpLocks noChangeAspect="1" noChangeShapeType="1"/>
            <a:stCxn id="15364" idx="1"/>
            <a:endCxn id="15365" idx="0"/>
          </p:cNvCxnSpPr>
          <p:nvPr/>
        </p:nvCxnSpPr>
        <p:spPr bwMode="auto">
          <a:xfrm rot="10800000" flipV="1">
            <a:off x="4686300" y="4152900"/>
            <a:ext cx="365125" cy="898525"/>
          </a:xfrm>
          <a:prstGeom prst="bentConnector2">
            <a:avLst/>
          </a:prstGeom>
          <a:noFill/>
          <a:ln w="38100">
            <a:solidFill>
              <a:schemeClr val="tx1"/>
            </a:solidFill>
            <a:miter lim="800000"/>
            <a:headEnd/>
            <a:tailEnd type="triangle" w="med" len="med"/>
          </a:ln>
        </p:spPr>
      </p:cxnSp>
      <p:cxnSp>
        <p:nvCxnSpPr>
          <p:cNvPr id="15368" name="AutoShape 16">
            <a:extLst>
              <a:ext uri="{C183D7F6-B498-43B3-948B-1728B52AA6E4}">
                <adec:decorative xmlns:adec="http://schemas.microsoft.com/office/drawing/2017/decorative" val="1"/>
              </a:ext>
            </a:extLst>
          </p:cNvPr>
          <p:cNvCxnSpPr>
            <a:cxnSpLocks noChangeAspect="1" noChangeShapeType="1"/>
            <a:stCxn id="15364" idx="3"/>
            <a:endCxn id="15366" idx="0"/>
          </p:cNvCxnSpPr>
          <p:nvPr/>
        </p:nvCxnSpPr>
        <p:spPr bwMode="auto">
          <a:xfrm>
            <a:off x="7507288" y="4152900"/>
            <a:ext cx="120650" cy="898525"/>
          </a:xfrm>
          <a:prstGeom prst="bentConnector2">
            <a:avLst/>
          </a:prstGeom>
          <a:noFill/>
          <a:ln w="38100">
            <a:solidFill>
              <a:schemeClr val="tx1"/>
            </a:solidFill>
            <a:miter lim="800000"/>
            <a:headEnd/>
            <a:tailEnd type="triangle" w="med" len="med"/>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0" y="0"/>
            <a:ext cx="9144000" cy="1096963"/>
          </a:xfrm>
        </p:spPr>
        <p:txBody>
          <a:bodyPr/>
          <a:lstStyle/>
          <a:p>
            <a:pPr>
              <a:defRPr/>
            </a:pPr>
            <a:r>
              <a:rPr lang="en-US" dirty="0"/>
              <a:t>Deterministic Models</a:t>
            </a:r>
          </a:p>
        </p:txBody>
      </p:sp>
      <p:sp>
        <p:nvSpPr>
          <p:cNvPr id="16387" name="Rectangle 3"/>
          <p:cNvSpPr>
            <a:spLocks noGrp="1" noChangeArrowheads="1"/>
          </p:cNvSpPr>
          <p:nvPr>
            <p:ph type="body" idx="1"/>
          </p:nvPr>
        </p:nvSpPr>
        <p:spPr>
          <a:xfrm>
            <a:off x="457200" y="1600200"/>
            <a:ext cx="7467600" cy="4648200"/>
          </a:xfrm>
        </p:spPr>
        <p:txBody>
          <a:bodyPr/>
          <a:lstStyle/>
          <a:p>
            <a:pPr>
              <a:lnSpc>
                <a:spcPct val="120000"/>
              </a:lnSpc>
            </a:pPr>
            <a:r>
              <a:rPr lang="en-US" dirty="0"/>
              <a:t>Same answer every time</a:t>
            </a:r>
          </a:p>
          <a:p>
            <a:pPr>
              <a:lnSpc>
                <a:spcPct val="120000"/>
              </a:lnSpc>
            </a:pPr>
            <a:r>
              <a:rPr lang="en-US" dirty="0"/>
              <a:t>Usually involves an equation or set of equations</a:t>
            </a:r>
          </a:p>
          <a:p>
            <a:pPr>
              <a:lnSpc>
                <a:spcPct val="120000"/>
              </a:lnSpc>
            </a:pPr>
            <a:r>
              <a:rPr lang="en-US" dirty="0"/>
              <a:t>Usually involves simple assumptions</a:t>
            </a:r>
          </a:p>
          <a:p>
            <a:pPr>
              <a:lnSpc>
                <a:spcPct val="120000"/>
              </a:lnSpc>
            </a:pPr>
            <a:r>
              <a:rPr lang="en-US" dirty="0"/>
              <a:t>Easy to use</a:t>
            </a:r>
          </a:p>
        </p:txBody>
      </p:sp>
    </p:spTree>
  </p:cSld>
  <p:clrMapOvr>
    <a:masterClrMapping/>
  </p:clrMapOvr>
  <p:transition spd="slow">
    <p:wipe dir="r"/>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p:txBody>
          <a:bodyPr/>
          <a:lstStyle/>
          <a:p>
            <a:pPr>
              <a:defRPr/>
            </a:pPr>
            <a:r>
              <a:rPr lang="en-US" dirty="0"/>
              <a:t>Simulation Models</a:t>
            </a:r>
          </a:p>
        </p:txBody>
      </p:sp>
      <p:sp>
        <p:nvSpPr>
          <p:cNvPr id="17411" name="Rectangle 3"/>
          <p:cNvSpPr>
            <a:spLocks noGrp="1" noChangeArrowheads="1"/>
          </p:cNvSpPr>
          <p:nvPr>
            <p:ph type="body" idx="1"/>
          </p:nvPr>
        </p:nvSpPr>
        <p:spPr>
          <a:xfrm>
            <a:off x="228600" y="1447800"/>
            <a:ext cx="7010400" cy="4038600"/>
          </a:xfrm>
          <a:solidFill>
            <a:schemeClr val="bg1"/>
          </a:solidFill>
        </p:spPr>
        <p:txBody>
          <a:bodyPr/>
          <a:lstStyle/>
          <a:p>
            <a:r>
              <a:rPr lang="en-US" dirty="0"/>
              <a:t>A representation of the real world by means of mathematical models</a:t>
            </a:r>
          </a:p>
          <a:p>
            <a:r>
              <a:rPr lang="en-US" dirty="0"/>
              <a:t>In this case, it is “</a:t>
            </a:r>
            <a:r>
              <a:rPr lang="en-US" i="1" dirty="0"/>
              <a:t>traffic simulation</a:t>
            </a:r>
            <a:r>
              <a:rPr lang="en-US" dirty="0"/>
              <a:t>”</a:t>
            </a:r>
          </a:p>
          <a:p>
            <a:r>
              <a:rPr lang="en-US" dirty="0"/>
              <a:t>The representation is the software implementation of a mathematical “model” to produces random </a:t>
            </a:r>
            <a:r>
              <a:rPr lang="en-US" b="1" i="1" dirty="0"/>
              <a:t>(“stochastic”) </a:t>
            </a:r>
            <a:r>
              <a:rPr lang="en-US" dirty="0"/>
              <a:t>results</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a:defRPr/>
            </a:pPr>
            <a:r>
              <a:rPr lang="en-US" dirty="0"/>
              <a:t>Stochastic Models</a:t>
            </a:r>
          </a:p>
        </p:txBody>
      </p:sp>
      <p:sp>
        <p:nvSpPr>
          <p:cNvPr id="18435" name="Rectangle 3"/>
          <p:cNvSpPr>
            <a:spLocks noGrp="1" noChangeArrowheads="1"/>
          </p:cNvSpPr>
          <p:nvPr>
            <p:ph type="body" idx="1"/>
          </p:nvPr>
        </p:nvSpPr>
        <p:spPr>
          <a:xfrm>
            <a:off x="304800" y="1524000"/>
            <a:ext cx="6934200" cy="4876800"/>
          </a:xfrm>
        </p:spPr>
        <p:txBody>
          <a:bodyPr/>
          <a:lstStyle/>
          <a:p>
            <a:r>
              <a:rPr lang="en-US" dirty="0"/>
              <a:t>Use random numbers</a:t>
            </a:r>
          </a:p>
          <a:p>
            <a:r>
              <a:rPr lang="en-US" dirty="0"/>
              <a:t>Have random outcomes</a:t>
            </a:r>
          </a:p>
          <a:p>
            <a:r>
              <a:rPr lang="en-US" dirty="0"/>
              <a:t>Need rules of operation</a:t>
            </a:r>
          </a:p>
          <a:p>
            <a:r>
              <a:rPr lang="en-US" dirty="0"/>
              <a:t>Track queue accumulation and service</a:t>
            </a:r>
          </a:p>
          <a:p>
            <a:r>
              <a:rPr lang="en-US" dirty="0"/>
              <a:t>Provide measures of performance</a:t>
            </a:r>
          </a:p>
        </p:txBody>
      </p:sp>
    </p:spTree>
  </p:cSld>
  <p:clrMapOvr>
    <a:masterClrMapping/>
  </p:clrMapOvr>
  <p:transition spd="slow">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For the Same Input Conditions:</a:t>
            </a:r>
          </a:p>
        </p:txBody>
      </p:sp>
      <p:sp>
        <p:nvSpPr>
          <p:cNvPr id="4" name="Right Arrow Callout 3" descr="Deterministic&#10;Models&#10;"/>
          <p:cNvSpPr/>
          <p:nvPr/>
        </p:nvSpPr>
        <p:spPr>
          <a:xfrm>
            <a:off x="457200" y="2133600"/>
            <a:ext cx="5029200" cy="1600200"/>
          </a:xfrm>
          <a:prstGeom prst="rightArrowCallou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dirty="0">
                <a:solidFill>
                  <a:schemeClr val="tx1"/>
                </a:solidFill>
                <a:latin typeface="Calibri" pitchFamily="34" charset="0"/>
              </a:rPr>
              <a:t>Deterministic</a:t>
            </a:r>
          </a:p>
          <a:p>
            <a:pPr algn="ctr">
              <a:defRPr/>
            </a:pPr>
            <a:r>
              <a:rPr lang="en-US" sz="3200" b="1" dirty="0">
                <a:solidFill>
                  <a:schemeClr val="tx1"/>
                </a:solidFill>
                <a:latin typeface="Calibri" pitchFamily="34" charset="0"/>
              </a:rPr>
              <a:t>Models</a:t>
            </a:r>
          </a:p>
        </p:txBody>
      </p:sp>
      <p:sp>
        <p:nvSpPr>
          <p:cNvPr id="5" name="Rectangle 4" descr="Same results&#10;"/>
          <p:cNvSpPr/>
          <p:nvPr/>
        </p:nvSpPr>
        <p:spPr>
          <a:xfrm>
            <a:off x="5698882" y="2133600"/>
            <a:ext cx="2105320" cy="1754326"/>
          </a:xfrm>
          <a:prstGeom prst="rect">
            <a:avLst/>
          </a:prstGeom>
          <a:noFill/>
        </p:spPr>
        <p:txBody>
          <a:bodyPr wrap="none">
            <a:spAutoFit/>
            <a:scene3d>
              <a:camera prst="perspectiveRelaxedModerately">
                <a:rot lat="20390629" lon="0" rev="0"/>
              </a:camera>
              <a:lightRig rig="threePt" dir="t"/>
            </a:scene3d>
            <a:sp3d prstMaterial="metal"/>
          </a:bodyPr>
          <a:lstStyle/>
          <a:p>
            <a:pPr algn="ctr">
              <a:defRPr/>
            </a:pPr>
            <a:r>
              <a:rPr lang="en-US" sz="5400" b="1" dirty="0">
                <a:ln w="31550" cmpd="sng">
                  <a:solidFill>
                    <a:sysClr val="windowText" lastClr="000000"/>
                  </a:solidFill>
                  <a:prstDash val="solid"/>
                </a:ln>
                <a:solidFill>
                  <a:srgbClr val="990000"/>
                </a:solidFill>
                <a:effectLst>
                  <a:outerShdw blurRad="50800" dist="40000" dir="5400000" algn="tl" rotWithShape="0">
                    <a:srgbClr val="000000">
                      <a:shade val="5000"/>
                      <a:satMod val="120000"/>
                      <a:alpha val="33000"/>
                    </a:srgbClr>
                  </a:outerShdw>
                </a:effectLst>
                <a:latin typeface="Calibri" pitchFamily="34" charset="0"/>
              </a:rPr>
              <a:t>Same</a:t>
            </a:r>
          </a:p>
          <a:p>
            <a:pPr algn="ctr">
              <a:defRPr/>
            </a:pPr>
            <a:r>
              <a:rPr lang="en-US" sz="5400" b="1" dirty="0">
                <a:ln w="31550" cmpd="sng">
                  <a:solidFill>
                    <a:sysClr val="windowText" lastClr="000000"/>
                  </a:solidFill>
                  <a:prstDash val="solid"/>
                </a:ln>
                <a:solidFill>
                  <a:srgbClr val="990000"/>
                </a:solidFill>
                <a:effectLst>
                  <a:outerShdw blurRad="50800" dist="40000" dir="5400000" algn="tl" rotWithShape="0">
                    <a:srgbClr val="000000">
                      <a:shade val="5000"/>
                      <a:satMod val="120000"/>
                      <a:alpha val="33000"/>
                    </a:srgbClr>
                  </a:outerShdw>
                </a:effectLst>
                <a:latin typeface="Calibri" pitchFamily="34" charset="0"/>
              </a:rPr>
              <a:t>results</a:t>
            </a:r>
          </a:p>
        </p:txBody>
      </p:sp>
      <p:sp>
        <p:nvSpPr>
          <p:cNvPr id="6" name="Right Arrow Callout 5" descr="Stochastic&#10;Models&#10;"/>
          <p:cNvSpPr/>
          <p:nvPr/>
        </p:nvSpPr>
        <p:spPr>
          <a:xfrm>
            <a:off x="457200" y="4114800"/>
            <a:ext cx="5029200" cy="1600200"/>
          </a:xfrm>
          <a:prstGeom prst="rightArrowCallou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dirty="0">
                <a:solidFill>
                  <a:schemeClr val="tx1"/>
                </a:solidFill>
                <a:latin typeface="Calibri" pitchFamily="34" charset="0"/>
              </a:rPr>
              <a:t>Stochastic</a:t>
            </a:r>
          </a:p>
          <a:p>
            <a:pPr algn="ctr">
              <a:defRPr/>
            </a:pPr>
            <a:r>
              <a:rPr lang="en-US" sz="3200" b="1" dirty="0">
                <a:solidFill>
                  <a:schemeClr val="tx1"/>
                </a:solidFill>
                <a:latin typeface="Calibri" pitchFamily="34" charset="0"/>
              </a:rPr>
              <a:t>Models</a:t>
            </a:r>
          </a:p>
        </p:txBody>
      </p:sp>
      <p:sp>
        <p:nvSpPr>
          <p:cNvPr id="7" name="Rectangle 6" descr="Varying results&#10;"/>
          <p:cNvSpPr/>
          <p:nvPr/>
        </p:nvSpPr>
        <p:spPr>
          <a:xfrm>
            <a:off x="5535638" y="4114800"/>
            <a:ext cx="2399503" cy="1754326"/>
          </a:xfrm>
          <a:prstGeom prst="rect">
            <a:avLst/>
          </a:prstGeom>
          <a:noFill/>
        </p:spPr>
        <p:txBody>
          <a:bodyPr wrap="none">
            <a:spAutoFit/>
            <a:scene3d>
              <a:camera prst="perspectiveRelaxedModerately">
                <a:rot lat="20390629" lon="0" rev="0"/>
              </a:camera>
              <a:lightRig rig="threePt" dir="t"/>
            </a:scene3d>
            <a:sp3d prstMaterial="metal"/>
          </a:bodyPr>
          <a:lstStyle/>
          <a:p>
            <a:pPr algn="ctr">
              <a:defRPr/>
            </a:pPr>
            <a:r>
              <a:rPr lang="en-US" sz="5400" b="1" dirty="0">
                <a:ln w="31550" cmpd="sng">
                  <a:solidFill>
                    <a:sysClr val="windowText" lastClr="000000"/>
                  </a:solidFill>
                  <a:prstDash val="solid"/>
                </a:ln>
                <a:solidFill>
                  <a:srgbClr val="990000"/>
                </a:solidFill>
                <a:effectLst>
                  <a:outerShdw blurRad="50800" dist="40000" dir="5400000" algn="tl" rotWithShape="0">
                    <a:srgbClr val="000000">
                      <a:shade val="5000"/>
                      <a:satMod val="120000"/>
                      <a:alpha val="33000"/>
                    </a:srgbClr>
                  </a:outerShdw>
                </a:effectLst>
                <a:latin typeface="Calibri" pitchFamily="34" charset="0"/>
              </a:rPr>
              <a:t>Varying</a:t>
            </a:r>
          </a:p>
          <a:p>
            <a:pPr algn="ctr">
              <a:defRPr/>
            </a:pPr>
            <a:r>
              <a:rPr lang="en-US" sz="5400" b="1" dirty="0">
                <a:ln w="31550" cmpd="sng">
                  <a:solidFill>
                    <a:sysClr val="windowText" lastClr="000000"/>
                  </a:solidFill>
                  <a:prstDash val="solid"/>
                </a:ln>
                <a:solidFill>
                  <a:srgbClr val="990000"/>
                </a:solidFill>
                <a:effectLst>
                  <a:outerShdw blurRad="50800" dist="40000" dir="5400000" algn="tl" rotWithShape="0">
                    <a:srgbClr val="000000">
                      <a:shade val="5000"/>
                      <a:satMod val="120000"/>
                      <a:alpha val="33000"/>
                    </a:srgbClr>
                  </a:outerShdw>
                </a:effectLst>
                <a:latin typeface="Calibri" pitchFamily="34" charset="0"/>
              </a:rPr>
              <a:t>results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Empirical Problem</a:t>
            </a:r>
            <a:br>
              <a:rPr lang="en-US" dirty="0"/>
            </a:br>
            <a:r>
              <a:rPr lang="en-US" dirty="0"/>
              <a:t>Solving vs. Simulation</a:t>
            </a:r>
          </a:p>
        </p:txBody>
      </p:sp>
      <p:sp>
        <p:nvSpPr>
          <p:cNvPr id="20483" name="Content Placeholder 2"/>
          <p:cNvSpPr>
            <a:spLocks noGrp="1"/>
          </p:cNvSpPr>
          <p:nvPr>
            <p:ph idx="1"/>
          </p:nvPr>
        </p:nvSpPr>
        <p:spPr>
          <a:xfrm>
            <a:off x="304800" y="1676400"/>
            <a:ext cx="3962400" cy="4343400"/>
          </a:xfrm>
        </p:spPr>
        <p:txBody>
          <a:bodyPr/>
          <a:lstStyle/>
          <a:p>
            <a:r>
              <a:rPr lang="en-US" b="1"/>
              <a:t>Empirical</a:t>
            </a:r>
          </a:p>
          <a:p>
            <a:pPr lvl="1"/>
            <a:r>
              <a:rPr lang="en-US"/>
              <a:t>Expensive</a:t>
            </a:r>
          </a:p>
          <a:p>
            <a:pPr lvl="1"/>
            <a:r>
              <a:rPr lang="en-US"/>
              <a:t>Data intensive</a:t>
            </a:r>
          </a:p>
          <a:p>
            <a:pPr lvl="1"/>
            <a:r>
              <a:rPr lang="en-US"/>
              <a:t>More credibility</a:t>
            </a:r>
          </a:p>
          <a:p>
            <a:pPr lvl="1"/>
            <a:r>
              <a:rPr lang="en-US"/>
              <a:t>Usually not suitable to WZ</a:t>
            </a:r>
          </a:p>
        </p:txBody>
      </p:sp>
      <p:sp>
        <p:nvSpPr>
          <p:cNvPr id="4" name="Content Placeholder 2"/>
          <p:cNvSpPr txBox="1">
            <a:spLocks/>
          </p:cNvSpPr>
          <p:nvPr/>
        </p:nvSpPr>
        <p:spPr bwMode="auto">
          <a:xfrm>
            <a:off x="4572000" y="1676400"/>
            <a:ext cx="3886200" cy="4343400"/>
          </a:xfrm>
          <a:prstGeom prst="rect">
            <a:avLst/>
          </a:prstGeom>
          <a:noFill/>
          <a:ln w="9525">
            <a:noFill/>
            <a:miter lim="800000"/>
            <a:headEnd/>
            <a:tailEnd/>
          </a:ln>
        </p:spPr>
        <p:txBody>
          <a:bodyPr/>
          <a:lstStyle/>
          <a:p>
            <a:pPr marL="342900" indent="-342900" eaLnBrk="0" hangingPunct="0">
              <a:spcBef>
                <a:spcPct val="20000"/>
              </a:spcBef>
              <a:buSzPct val="90000"/>
              <a:buFontTx/>
              <a:buBlip>
                <a:blip r:embed="rId3"/>
              </a:buBlip>
              <a:defRPr/>
            </a:pPr>
            <a:r>
              <a:rPr lang="en-US" sz="3200" b="1" kern="0" dirty="0">
                <a:latin typeface="Calibri" pitchFamily="34" charset="0"/>
              </a:rPr>
              <a:t>Simulation</a:t>
            </a:r>
          </a:p>
          <a:p>
            <a:pPr marL="742950" lvl="1" indent="-285750" eaLnBrk="0" hangingPunct="0">
              <a:spcBef>
                <a:spcPct val="20000"/>
              </a:spcBef>
              <a:buSzPct val="90000"/>
              <a:buFontTx/>
              <a:buBlip>
                <a:blip r:embed="rId3"/>
              </a:buBlip>
              <a:defRPr/>
            </a:pPr>
            <a:r>
              <a:rPr lang="en-US" sz="3200" kern="0" dirty="0">
                <a:latin typeface="Calibri" pitchFamily="34" charset="0"/>
              </a:rPr>
              <a:t>May be expensive</a:t>
            </a:r>
          </a:p>
          <a:p>
            <a:pPr marL="742950" lvl="1" indent="-285750" eaLnBrk="0" hangingPunct="0">
              <a:spcBef>
                <a:spcPct val="20000"/>
              </a:spcBef>
              <a:buSzPct val="90000"/>
              <a:buFontTx/>
              <a:buBlip>
                <a:blip r:embed="rId3"/>
              </a:buBlip>
              <a:defRPr/>
            </a:pPr>
            <a:r>
              <a:rPr lang="en-US" sz="3200" kern="0" dirty="0">
                <a:latin typeface="Calibri" pitchFamily="34" charset="0"/>
              </a:rPr>
              <a:t>Data intensive</a:t>
            </a:r>
          </a:p>
          <a:p>
            <a:pPr marL="742950" lvl="1" indent="-285750" eaLnBrk="0" hangingPunct="0">
              <a:spcBef>
                <a:spcPct val="20000"/>
              </a:spcBef>
              <a:buSzPct val="90000"/>
              <a:buFontTx/>
              <a:buBlip>
                <a:blip r:embed="rId3"/>
              </a:buBlip>
              <a:defRPr/>
            </a:pPr>
            <a:r>
              <a:rPr lang="en-US" sz="3200" kern="0" dirty="0">
                <a:latin typeface="Calibri" pitchFamily="34" charset="0"/>
              </a:rPr>
              <a:t>Requires calibration</a:t>
            </a:r>
          </a:p>
          <a:p>
            <a:pPr marL="742950" lvl="1" indent="-285750" eaLnBrk="0" hangingPunct="0">
              <a:spcBef>
                <a:spcPct val="20000"/>
              </a:spcBef>
              <a:buSzPct val="90000"/>
              <a:buFontTx/>
              <a:buBlip>
                <a:blip r:embed="rId3"/>
              </a:buBlip>
              <a:defRPr/>
            </a:pPr>
            <a:r>
              <a:rPr lang="en-US" sz="3200" kern="0" dirty="0">
                <a:latin typeface="Calibri" pitchFamily="34" charset="0"/>
              </a:rPr>
              <a:t>Garbage in = garbage out</a:t>
            </a:r>
          </a:p>
        </p:txBody>
      </p:sp>
      <p:cxnSp>
        <p:nvCxnSpPr>
          <p:cNvPr id="8" name="Straight Connector 7">
            <a:extLst>
              <a:ext uri="{C183D7F6-B498-43B3-948B-1728B52AA6E4}">
                <adec:decorative xmlns:adec="http://schemas.microsoft.com/office/drawing/2017/decorative" val="1"/>
              </a:ext>
            </a:extLst>
          </p:cNvPr>
          <p:cNvCxnSpPr/>
          <p:nvPr/>
        </p:nvCxnSpPr>
        <p:spPr>
          <a:xfrm>
            <a:off x="4419600" y="1600200"/>
            <a:ext cx="0" cy="48768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Module Objectives</a:t>
            </a:r>
          </a:p>
        </p:txBody>
      </p:sp>
      <p:sp>
        <p:nvSpPr>
          <p:cNvPr id="4099" name="Rectangle 3"/>
          <p:cNvSpPr>
            <a:spLocks noGrp="1" noChangeArrowheads="1"/>
          </p:cNvSpPr>
          <p:nvPr>
            <p:ph type="body" idx="1"/>
          </p:nvPr>
        </p:nvSpPr>
        <p:spPr>
          <a:xfrm>
            <a:off x="304800" y="1524000"/>
            <a:ext cx="8534400" cy="4953000"/>
          </a:xfrm>
        </p:spPr>
        <p:txBody>
          <a:bodyPr/>
          <a:lstStyle/>
          <a:p>
            <a:r>
              <a:rPr lang="en-US" dirty="0"/>
              <a:t>Discuss analysis (problem-solving) approaches and their application to WZ analysis</a:t>
            </a:r>
          </a:p>
          <a:p>
            <a:r>
              <a:rPr lang="en-US" dirty="0"/>
              <a:t>Discuss various tools available for work zone impact analysis: Strengths and weaknesses</a:t>
            </a:r>
          </a:p>
          <a:p>
            <a:r>
              <a:rPr lang="en-US" dirty="0"/>
              <a:t>Discuss their challenges and limitations</a:t>
            </a:r>
          </a:p>
          <a:p>
            <a:endParaRPr lang="en-US" dirty="0"/>
          </a:p>
          <a:p>
            <a:endParaRPr 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1026"/>
          <p:cNvSpPr>
            <a:spLocks noGrp="1" noChangeArrowheads="1"/>
          </p:cNvSpPr>
          <p:nvPr>
            <p:ph type="title"/>
          </p:nvPr>
        </p:nvSpPr>
        <p:spPr/>
        <p:txBody>
          <a:bodyPr/>
          <a:lstStyle/>
          <a:p>
            <a:pPr>
              <a:defRPr/>
            </a:pPr>
            <a:r>
              <a:rPr lang="en-US" dirty="0"/>
              <a:t>Advantages/Features of</a:t>
            </a:r>
            <a:br>
              <a:rPr lang="en-US" dirty="0"/>
            </a:br>
            <a:r>
              <a:rPr lang="en-US" dirty="0"/>
              <a:t>Traffic Simulation</a:t>
            </a:r>
          </a:p>
        </p:txBody>
      </p:sp>
      <p:sp>
        <p:nvSpPr>
          <p:cNvPr id="21507" name="Rectangle 1027"/>
          <p:cNvSpPr>
            <a:spLocks noGrp="1" noChangeArrowheads="1"/>
          </p:cNvSpPr>
          <p:nvPr>
            <p:ph type="body" idx="1"/>
          </p:nvPr>
        </p:nvSpPr>
        <p:spPr>
          <a:xfrm>
            <a:off x="457200" y="1752600"/>
            <a:ext cx="4495800" cy="4343400"/>
          </a:xfrm>
        </p:spPr>
        <p:txBody>
          <a:bodyPr/>
          <a:lstStyle/>
          <a:p>
            <a:r>
              <a:rPr lang="en-US" dirty="0"/>
              <a:t>Randomness of traffic and driver behavior</a:t>
            </a:r>
          </a:p>
          <a:p>
            <a:r>
              <a:rPr lang="en-US" dirty="0"/>
              <a:t>Saturated conditions</a:t>
            </a:r>
          </a:p>
          <a:p>
            <a:r>
              <a:rPr lang="en-US" dirty="0"/>
              <a:t>Queue overflow</a:t>
            </a:r>
          </a:p>
          <a:p>
            <a:r>
              <a:rPr lang="en-US" dirty="0"/>
              <a:t>Car following and platoon propagation</a:t>
            </a:r>
          </a:p>
          <a:p>
            <a:r>
              <a:rPr lang="en-US" b="1" dirty="0"/>
              <a:t>More precision</a:t>
            </a:r>
          </a:p>
        </p:txBody>
      </p:sp>
      <p:pic>
        <p:nvPicPr>
          <p:cNvPr id="21508" name="Picture 5" descr="Cars on the road"/>
          <p:cNvPicPr>
            <a:picLocks noChangeAspect="1" noChangeArrowheads="1"/>
          </p:cNvPicPr>
          <p:nvPr/>
        </p:nvPicPr>
        <p:blipFill>
          <a:blip r:embed="rId3" cstate="print"/>
          <a:srcRect/>
          <a:stretch>
            <a:fillRect/>
          </a:stretch>
        </p:blipFill>
        <p:spPr bwMode="auto">
          <a:xfrm>
            <a:off x="4842453" y="2209800"/>
            <a:ext cx="3875723" cy="2971800"/>
          </a:xfrm>
          <a:prstGeom prst="rect">
            <a:avLst/>
          </a:prstGeom>
          <a:noFill/>
          <a:ln w="9525">
            <a:noFill/>
            <a:miter lim="800000"/>
            <a:headEnd/>
            <a:tailEnd/>
          </a:ln>
        </p:spPr>
      </p:pic>
      <p:sp>
        <p:nvSpPr>
          <p:cNvPr id="7" name="Google Shape;74;p1">
            <a:extLst>
              <a:ext uri="{FF2B5EF4-FFF2-40B4-BE49-F238E27FC236}">
                <a16:creationId xmlns:a16="http://schemas.microsoft.com/office/drawing/2014/main" id="{87BD7395-E912-583D-6BE4-FB60D592E863}"/>
              </a:ext>
            </a:extLst>
          </p:cNvPr>
          <p:cNvSpPr/>
          <p:nvPr/>
        </p:nvSpPr>
        <p:spPr>
          <a:xfrm>
            <a:off x="7620000" y="5269528"/>
            <a:ext cx="12954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transition spd="slow">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Types of Traffic Analysis Tools</a:t>
            </a:r>
          </a:p>
        </p:txBody>
      </p:sp>
      <p:sp>
        <p:nvSpPr>
          <p:cNvPr id="22531" name="Content Placeholder 2"/>
          <p:cNvSpPr>
            <a:spLocks noGrp="1"/>
          </p:cNvSpPr>
          <p:nvPr>
            <p:ph idx="1"/>
          </p:nvPr>
        </p:nvSpPr>
        <p:spPr>
          <a:xfrm>
            <a:off x="457200" y="1524000"/>
            <a:ext cx="5867400" cy="4343400"/>
          </a:xfrm>
        </p:spPr>
        <p:txBody>
          <a:bodyPr/>
          <a:lstStyle/>
          <a:p>
            <a:pPr marL="514350" indent="-514350">
              <a:buFont typeface="Verdana" pitchFamily="34" charset="0"/>
              <a:buAutoNum type="arabicPeriod"/>
            </a:pPr>
            <a:r>
              <a:rPr lang="en-US" dirty="0"/>
              <a:t>Sketch-planning tools</a:t>
            </a:r>
          </a:p>
          <a:p>
            <a:pPr marL="514350" indent="-514350">
              <a:buFont typeface="Verdana" pitchFamily="34" charset="0"/>
              <a:buAutoNum type="arabicPeriod"/>
            </a:pPr>
            <a:r>
              <a:rPr lang="en-US" dirty="0"/>
              <a:t>Travel demand models</a:t>
            </a:r>
          </a:p>
          <a:p>
            <a:pPr marL="514350" indent="-514350">
              <a:buFont typeface="Verdana" pitchFamily="34" charset="0"/>
              <a:buAutoNum type="arabicPeriod"/>
            </a:pPr>
            <a:r>
              <a:rPr lang="en-US" dirty="0"/>
              <a:t>Analytical/ Deterministic tools</a:t>
            </a:r>
          </a:p>
          <a:p>
            <a:pPr marL="514350" indent="-514350">
              <a:buFont typeface="Verdana" pitchFamily="34" charset="0"/>
              <a:buAutoNum type="arabicPeriod"/>
            </a:pPr>
            <a:r>
              <a:rPr lang="en-US" dirty="0"/>
              <a:t>Traffic signal optimization tools</a:t>
            </a:r>
          </a:p>
          <a:p>
            <a:pPr marL="514350" indent="-514350">
              <a:buFont typeface="Verdana" pitchFamily="34" charset="0"/>
              <a:buAutoNum type="arabicPeriod"/>
            </a:pPr>
            <a:r>
              <a:rPr lang="en-US" dirty="0"/>
              <a:t>Simulation models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1. Sketch-Planning Tools</a:t>
            </a:r>
          </a:p>
        </p:txBody>
      </p:sp>
      <p:sp>
        <p:nvSpPr>
          <p:cNvPr id="3" name="Content Placeholder 2"/>
          <p:cNvSpPr>
            <a:spLocks noGrp="1"/>
          </p:cNvSpPr>
          <p:nvPr>
            <p:ph idx="1"/>
          </p:nvPr>
        </p:nvSpPr>
        <p:spPr>
          <a:xfrm>
            <a:off x="228600" y="1600200"/>
            <a:ext cx="8839200" cy="4343400"/>
          </a:xfrm>
        </p:spPr>
        <p:txBody>
          <a:bodyPr/>
          <a:lstStyle/>
          <a:p>
            <a:pPr>
              <a:defRPr/>
            </a:pPr>
            <a:r>
              <a:rPr lang="en-US" kern="1200" dirty="0"/>
              <a:t>Produce general order-of-magnitude estimates of travel demand &amp; traffic operations in response to transportation improvements</a:t>
            </a:r>
          </a:p>
          <a:p>
            <a:pPr>
              <a:defRPr/>
            </a:pPr>
            <a:r>
              <a:rPr lang="en-US" kern="1200" dirty="0"/>
              <a:t>Allow for evaluation of specific projects or alternatives without conducting an in-depth engineering analysis</a:t>
            </a:r>
          </a:p>
          <a:p>
            <a:pPr>
              <a:defRPr/>
            </a:pPr>
            <a:r>
              <a:rPr lang="en-US" kern="1200" dirty="0"/>
              <a:t>Not a substitute for detailed engineering analysis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1. Sketch-Planning Tools</a:t>
            </a:r>
          </a:p>
        </p:txBody>
      </p:sp>
      <p:sp>
        <p:nvSpPr>
          <p:cNvPr id="3" name="Content Placeholder 2"/>
          <p:cNvSpPr>
            <a:spLocks noGrp="1"/>
          </p:cNvSpPr>
          <p:nvPr>
            <p:ph idx="1"/>
          </p:nvPr>
        </p:nvSpPr>
        <p:spPr>
          <a:xfrm>
            <a:off x="304800" y="1524000"/>
            <a:ext cx="6629400" cy="4572000"/>
          </a:xfrm>
        </p:spPr>
        <p:txBody>
          <a:bodyPr/>
          <a:lstStyle/>
          <a:p>
            <a:pPr>
              <a:defRPr/>
            </a:pPr>
            <a:r>
              <a:rPr lang="en-US" kern="1200" dirty="0"/>
              <a:t>Typically the simplest and least costly of traffic analysis techniques</a:t>
            </a:r>
          </a:p>
          <a:p>
            <a:pPr>
              <a:defRPr/>
            </a:pPr>
            <a:r>
              <a:rPr lang="en-US" kern="1200" dirty="0"/>
              <a:t>Usually limited in scope, analytical robustness and presentation capabilities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2. Travel Demand Models</a:t>
            </a:r>
          </a:p>
        </p:txBody>
      </p:sp>
      <p:sp>
        <p:nvSpPr>
          <p:cNvPr id="25603" name="Content Placeholder 2"/>
          <p:cNvSpPr>
            <a:spLocks noGrp="1"/>
          </p:cNvSpPr>
          <p:nvPr>
            <p:ph idx="1"/>
          </p:nvPr>
        </p:nvSpPr>
        <p:spPr>
          <a:xfrm>
            <a:off x="609600" y="1524000"/>
            <a:ext cx="5181600" cy="4343400"/>
          </a:xfrm>
        </p:spPr>
        <p:txBody>
          <a:bodyPr/>
          <a:lstStyle/>
          <a:p>
            <a:r>
              <a:rPr lang="en-US" dirty="0"/>
              <a:t>Regional planning models</a:t>
            </a:r>
          </a:p>
          <a:p>
            <a:r>
              <a:rPr lang="en-US" dirty="0"/>
              <a:t>Operate at the regional level, and cover a large geographic area (multiple cities and counties)</a:t>
            </a:r>
          </a:p>
          <a:p>
            <a:r>
              <a:rPr lang="en-US" b="1" dirty="0"/>
              <a:t>Not part of this course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Travel Demand Models</a:t>
            </a:r>
          </a:p>
        </p:txBody>
      </p:sp>
      <p:sp>
        <p:nvSpPr>
          <p:cNvPr id="26627" name="Content Placeholder 2"/>
          <p:cNvSpPr>
            <a:spLocks noGrp="1"/>
          </p:cNvSpPr>
          <p:nvPr>
            <p:ph idx="1"/>
          </p:nvPr>
        </p:nvSpPr>
        <p:spPr/>
        <p:txBody>
          <a:bodyPr/>
          <a:lstStyle/>
          <a:p>
            <a:r>
              <a:rPr lang="en-US" dirty="0"/>
              <a:t>Forecast long-term future travel demands based on current conditions</a:t>
            </a:r>
          </a:p>
          <a:p>
            <a:r>
              <a:rPr lang="en-US" dirty="0"/>
              <a:t>VISIM, </a:t>
            </a:r>
            <a:r>
              <a:rPr lang="en-US" dirty="0" err="1"/>
              <a:t>Emme</a:t>
            </a:r>
            <a:r>
              <a:rPr lang="en-US" dirty="0"/>
              <a:t>/2, </a:t>
            </a:r>
            <a:r>
              <a:rPr lang="en-US" dirty="0" err="1"/>
              <a:t>TransCAD</a:t>
            </a:r>
            <a:endParaRPr lang="en-US" dirty="0"/>
          </a:p>
        </p:txBody>
      </p:sp>
      <p:pic>
        <p:nvPicPr>
          <p:cNvPr id="26628"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513556" y="4191000"/>
            <a:ext cx="8269288" cy="1676400"/>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CB8A6BF0-12E3-5490-865F-9CAC0EDB2688}"/>
              </a:ext>
            </a:extLst>
          </p:cNvPr>
          <p:cNvSpPr/>
          <p:nvPr/>
        </p:nvSpPr>
        <p:spPr>
          <a:xfrm>
            <a:off x="6954282" y="5947510"/>
            <a:ext cx="125476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INRO</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3. Analytical/Deterministic Models</a:t>
            </a:r>
          </a:p>
        </p:txBody>
      </p:sp>
      <p:sp>
        <p:nvSpPr>
          <p:cNvPr id="27651" name="Content Placeholder 2" descr="Highway Capacity Manual Cover"/>
          <p:cNvSpPr>
            <a:spLocks noGrp="1"/>
          </p:cNvSpPr>
          <p:nvPr>
            <p:ph idx="1"/>
          </p:nvPr>
        </p:nvSpPr>
        <p:spPr>
          <a:xfrm>
            <a:off x="3505200" y="1524000"/>
            <a:ext cx="5638800" cy="4953000"/>
          </a:xfrm>
        </p:spPr>
        <p:txBody>
          <a:bodyPr/>
          <a:lstStyle/>
          <a:p>
            <a:r>
              <a:rPr lang="en-US" b="1" dirty="0"/>
              <a:t>Highway Capacity Manual </a:t>
            </a:r>
            <a:r>
              <a:rPr lang="en-US" dirty="0"/>
              <a:t>(HCM)-based, or HCS</a:t>
            </a:r>
          </a:p>
          <a:p>
            <a:r>
              <a:rPr lang="en-US" dirty="0"/>
              <a:t>Same results for same conditions</a:t>
            </a:r>
          </a:p>
          <a:p>
            <a:r>
              <a:rPr lang="en-US" dirty="0"/>
              <a:t>Based upon the deterministic relationships of flow, speed and density</a:t>
            </a:r>
          </a:p>
          <a:p>
            <a:r>
              <a:rPr lang="en-US" dirty="0"/>
              <a:t>Not suitable for over-saturated conditions</a:t>
            </a:r>
          </a:p>
        </p:txBody>
      </p:sp>
      <p:pic>
        <p:nvPicPr>
          <p:cNvPr id="162818"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304800" y="1828800"/>
            <a:ext cx="2881792" cy="3733800"/>
          </a:xfrm>
          <a:prstGeom prst="rect">
            <a:avLst/>
          </a:prstGeom>
          <a:noFill/>
        </p:spPr>
      </p:pic>
      <p:sp>
        <p:nvSpPr>
          <p:cNvPr id="6" name="TextBox 5">
            <a:extLst>
              <a:ext uri="{FF2B5EF4-FFF2-40B4-BE49-F238E27FC236}">
                <a16:creationId xmlns:a16="http://schemas.microsoft.com/office/drawing/2014/main" id="{719B93FB-5D21-2D40-953A-A7B3F0F60EDE}"/>
              </a:ext>
              <a:ext uri="{C183D7F6-B498-43B3-948B-1728B52AA6E4}">
                <adec:decorative xmlns:adec="http://schemas.microsoft.com/office/drawing/2017/decorative" val="1"/>
              </a:ext>
            </a:extLst>
          </p:cNvPr>
          <p:cNvSpPr txBox="1"/>
          <p:nvPr/>
        </p:nvSpPr>
        <p:spPr>
          <a:xfrm>
            <a:off x="2435671" y="5562600"/>
            <a:ext cx="910225" cy="230832"/>
          </a:xfrm>
          <a:prstGeom prst="rect">
            <a:avLst/>
          </a:prstGeom>
          <a:noFill/>
        </p:spPr>
        <p:txBody>
          <a:bodyPr wrap="square" rtlCol="0">
            <a:spAutoFit/>
          </a:bodyPr>
          <a:lstStyle/>
          <a:p>
            <a:r>
              <a:rPr lang="en-US" sz="900" dirty="0"/>
              <a:t>Image: TRB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HCM Procedures</a:t>
            </a:r>
          </a:p>
        </p:txBody>
      </p:sp>
      <p:sp>
        <p:nvSpPr>
          <p:cNvPr id="28675" name="Content Placeholder 2"/>
          <p:cNvSpPr>
            <a:spLocks noGrp="1"/>
          </p:cNvSpPr>
          <p:nvPr>
            <p:ph idx="1"/>
          </p:nvPr>
        </p:nvSpPr>
        <p:spPr>
          <a:xfrm>
            <a:off x="4191000" y="1676400"/>
            <a:ext cx="4572000" cy="4495800"/>
          </a:xfrm>
        </p:spPr>
        <p:txBody>
          <a:bodyPr/>
          <a:lstStyle/>
          <a:p>
            <a:r>
              <a:rPr lang="en-US" dirty="0"/>
              <a:t>Attributes:</a:t>
            </a:r>
          </a:p>
          <a:p>
            <a:pPr lvl="1"/>
            <a:r>
              <a:rPr lang="en-US" dirty="0"/>
              <a:t>Macroscopic</a:t>
            </a:r>
          </a:p>
          <a:p>
            <a:pPr lvl="1"/>
            <a:r>
              <a:rPr lang="en-US" dirty="0"/>
              <a:t>Deterministic</a:t>
            </a:r>
          </a:p>
          <a:p>
            <a:pPr lvl="1"/>
            <a:r>
              <a:rPr lang="en-US" dirty="0"/>
              <a:t>Static</a:t>
            </a:r>
          </a:p>
          <a:p>
            <a:r>
              <a:rPr lang="en-US" dirty="0"/>
              <a:t>Advantages</a:t>
            </a:r>
          </a:p>
          <a:p>
            <a:pPr lvl="1"/>
            <a:r>
              <a:rPr lang="en-US" dirty="0"/>
              <a:t>Quick!</a:t>
            </a:r>
          </a:p>
          <a:p>
            <a:pPr lvl="1"/>
            <a:r>
              <a:rPr lang="en-US" dirty="0"/>
              <a:t>Good for small projects</a:t>
            </a:r>
          </a:p>
        </p:txBody>
      </p:sp>
      <p:pic>
        <p:nvPicPr>
          <p:cNvPr id="160770"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304799" y="1524000"/>
            <a:ext cx="3293477" cy="4267200"/>
          </a:xfrm>
          <a:prstGeom prst="rect">
            <a:avLst/>
          </a:prstGeom>
          <a:noFill/>
        </p:spPr>
      </p:pic>
      <p:sp>
        <p:nvSpPr>
          <p:cNvPr id="6" name="TextBox 5">
            <a:extLst>
              <a:ext uri="{FF2B5EF4-FFF2-40B4-BE49-F238E27FC236}">
                <a16:creationId xmlns:a16="http://schemas.microsoft.com/office/drawing/2014/main" id="{18F90D36-1D43-18B9-34BA-8E0B971A8804}"/>
              </a:ext>
              <a:ext uri="{C183D7F6-B498-43B3-948B-1728B52AA6E4}">
                <adec:decorative xmlns:adec="http://schemas.microsoft.com/office/drawing/2017/decorative" val="1"/>
              </a:ext>
            </a:extLst>
          </p:cNvPr>
          <p:cNvSpPr txBox="1"/>
          <p:nvPr/>
        </p:nvSpPr>
        <p:spPr>
          <a:xfrm>
            <a:off x="2700751" y="5791200"/>
            <a:ext cx="910225" cy="230832"/>
          </a:xfrm>
          <a:prstGeom prst="rect">
            <a:avLst/>
          </a:prstGeom>
          <a:noFill/>
        </p:spPr>
        <p:txBody>
          <a:bodyPr wrap="square" rtlCol="0">
            <a:spAutoFit/>
          </a:bodyPr>
          <a:lstStyle/>
          <a:p>
            <a:r>
              <a:rPr lang="en-US" sz="900" dirty="0"/>
              <a:t>Image: TRB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pPr>
              <a:defRPr/>
            </a:pPr>
            <a:r>
              <a:rPr lang="en-US" dirty="0"/>
              <a:t>4. Traffic Signal Optimization Tools</a:t>
            </a:r>
          </a:p>
        </p:txBody>
      </p:sp>
      <p:sp>
        <p:nvSpPr>
          <p:cNvPr id="3" name="Content Placeholder 2"/>
          <p:cNvSpPr>
            <a:spLocks noGrp="1"/>
          </p:cNvSpPr>
          <p:nvPr>
            <p:ph idx="1"/>
          </p:nvPr>
        </p:nvSpPr>
        <p:spPr>
          <a:xfrm>
            <a:off x="304800" y="1524000"/>
            <a:ext cx="7696200" cy="4800600"/>
          </a:xfrm>
        </p:spPr>
        <p:txBody>
          <a:bodyPr/>
          <a:lstStyle/>
          <a:p>
            <a:pPr>
              <a:defRPr/>
            </a:pPr>
            <a:r>
              <a:rPr lang="en-US" kern="1200" dirty="0"/>
              <a:t>Largely based on HCM procedures</a:t>
            </a:r>
          </a:p>
          <a:p>
            <a:pPr>
              <a:defRPr/>
            </a:pPr>
            <a:r>
              <a:rPr lang="en-US" kern="1200" dirty="0"/>
              <a:t>Designed to develop optimal signal phasing and timing plans for isolated signal intersections, arterial streets or signal networks</a:t>
            </a:r>
            <a:endParaRPr lang="en-US" dirty="0"/>
          </a:p>
          <a:p>
            <a:pPr>
              <a:defRPr/>
            </a:pPr>
            <a:r>
              <a:rPr lang="en-US" kern="1200" dirty="0"/>
              <a:t>Examples are PASSER, SYNCHRO &amp; TRANSYT-7F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defRPr/>
            </a:pPr>
            <a:r>
              <a:rPr lang="en-US" dirty="0"/>
              <a:t>5. Simulation Models</a:t>
            </a:r>
          </a:p>
        </p:txBody>
      </p:sp>
      <p:sp>
        <p:nvSpPr>
          <p:cNvPr id="30723" name="Rectangle 3"/>
          <p:cNvSpPr>
            <a:spLocks noGrp="1" noChangeArrowheads="1"/>
          </p:cNvSpPr>
          <p:nvPr>
            <p:ph type="body" idx="1"/>
          </p:nvPr>
        </p:nvSpPr>
        <p:spPr>
          <a:xfrm>
            <a:off x="4191000" y="1524000"/>
            <a:ext cx="4419600" cy="4572000"/>
          </a:xfrm>
          <a:noFill/>
        </p:spPr>
        <p:txBody>
          <a:bodyPr/>
          <a:lstStyle/>
          <a:p>
            <a:pPr>
              <a:buFont typeface="Wingdings" pitchFamily="2" charset="2"/>
              <a:buNone/>
            </a:pPr>
            <a:r>
              <a:rPr lang="en-US" b="1" dirty="0"/>
              <a:t>Detailed analysis</a:t>
            </a:r>
          </a:p>
          <a:p>
            <a:pPr>
              <a:buFontTx/>
              <a:buChar char="•"/>
            </a:pPr>
            <a:r>
              <a:rPr lang="en-US" dirty="0"/>
              <a:t>Time-varying	</a:t>
            </a:r>
            <a:endParaRPr lang="en-US" dirty="0">
              <a:sym typeface="Marlett" pitchFamily="2" charset="2"/>
            </a:endParaRPr>
          </a:p>
          <a:p>
            <a:pPr>
              <a:buFontTx/>
              <a:buChar char="•"/>
            </a:pPr>
            <a:r>
              <a:rPr lang="en-US" dirty="0"/>
              <a:t>Stochastic</a:t>
            </a:r>
          </a:p>
          <a:p>
            <a:pPr>
              <a:buFontTx/>
              <a:buChar char="•"/>
            </a:pPr>
            <a:r>
              <a:rPr lang="en-US" dirty="0"/>
              <a:t>Human performance</a:t>
            </a:r>
          </a:p>
          <a:p>
            <a:pPr>
              <a:buFontTx/>
              <a:buChar char="•"/>
            </a:pPr>
            <a:r>
              <a:rPr lang="en-US" dirty="0"/>
              <a:t>System-wide analysis</a:t>
            </a:r>
          </a:p>
          <a:p>
            <a:pPr>
              <a:buFontTx/>
              <a:buChar char="•"/>
            </a:pPr>
            <a:r>
              <a:rPr lang="en-US" dirty="0"/>
              <a:t>Analysis of over-saturated conditions</a:t>
            </a:r>
          </a:p>
          <a:p>
            <a:pPr>
              <a:buFontTx/>
              <a:buChar char="•"/>
            </a:pPr>
            <a:endParaRPr lang="en-US" dirty="0"/>
          </a:p>
          <a:p>
            <a:pPr>
              <a:buFontTx/>
              <a:buChar char="•"/>
            </a:pPr>
            <a:endParaRPr lang="en-US" dirty="0"/>
          </a:p>
        </p:txBody>
      </p:sp>
      <p:pic>
        <p:nvPicPr>
          <p:cNvPr id="156674"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l="17687" r="18367"/>
          <a:stretch>
            <a:fillRect/>
          </a:stretch>
        </p:blipFill>
        <p:spPr bwMode="auto">
          <a:xfrm>
            <a:off x="457200" y="1447800"/>
            <a:ext cx="3276600" cy="4540183"/>
          </a:xfrm>
          <a:prstGeom prst="rect">
            <a:avLst/>
          </a:prstGeom>
          <a:noFill/>
        </p:spPr>
      </p:pic>
      <p:sp>
        <p:nvSpPr>
          <p:cNvPr id="8" name="TextBox 7">
            <a:extLst>
              <a:ext uri="{FF2B5EF4-FFF2-40B4-BE49-F238E27FC236}">
                <a16:creationId xmlns:a16="http://schemas.microsoft.com/office/drawing/2014/main" id="{5640A061-F056-F432-E4F1-E35939C14B30}"/>
              </a:ext>
              <a:ext uri="{C183D7F6-B498-43B3-948B-1728B52AA6E4}">
                <adec:decorative xmlns:adec="http://schemas.microsoft.com/office/drawing/2017/decorative" val="1"/>
              </a:ext>
            </a:extLst>
          </p:cNvPr>
          <p:cNvSpPr txBox="1"/>
          <p:nvPr/>
        </p:nvSpPr>
        <p:spPr>
          <a:xfrm>
            <a:off x="2590801" y="6061951"/>
            <a:ext cx="1143000" cy="230832"/>
          </a:xfrm>
          <a:prstGeom prst="rect">
            <a:avLst/>
          </a:prstGeom>
          <a:noFill/>
        </p:spPr>
        <p:txBody>
          <a:bodyPr wrap="square" rtlCol="0">
            <a:spAutoFit/>
          </a:bodyPr>
          <a:lstStyle/>
          <a:p>
            <a:r>
              <a:rPr lang="en-US" sz="900" dirty="0"/>
              <a:t>Image: Caltrans</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Traffic Analysis Tools Can Help:</a:t>
            </a:r>
          </a:p>
        </p:txBody>
      </p:sp>
      <p:sp>
        <p:nvSpPr>
          <p:cNvPr id="5123" name="Content Placeholder 2"/>
          <p:cNvSpPr>
            <a:spLocks noGrp="1"/>
          </p:cNvSpPr>
          <p:nvPr>
            <p:ph idx="1"/>
          </p:nvPr>
        </p:nvSpPr>
        <p:spPr>
          <a:xfrm>
            <a:off x="381000" y="1676400"/>
            <a:ext cx="8534400" cy="4343400"/>
          </a:xfrm>
        </p:spPr>
        <p:txBody>
          <a:bodyPr/>
          <a:lstStyle/>
          <a:p>
            <a:r>
              <a:rPr lang="en-US"/>
              <a:t>Improve the decision-making process</a:t>
            </a:r>
          </a:p>
          <a:p>
            <a:r>
              <a:rPr lang="en-US"/>
              <a:t>Evaluate &amp; prioritize alternatives </a:t>
            </a:r>
          </a:p>
          <a:p>
            <a:r>
              <a:rPr lang="en-US"/>
              <a:t>Improve design and lower costs</a:t>
            </a:r>
          </a:p>
          <a:p>
            <a:r>
              <a:rPr lang="en-US"/>
              <a:t>Reduce disruptions to traffic</a:t>
            </a:r>
          </a:p>
          <a:p>
            <a:r>
              <a:rPr lang="en-US"/>
              <a:t>Present strategies to stakeholders </a:t>
            </a:r>
          </a:p>
          <a:p>
            <a:r>
              <a:rPr lang="en-US"/>
              <a:t>Operate &amp; manage roadway capacity </a:t>
            </a:r>
          </a:p>
          <a:p>
            <a:r>
              <a:rPr lang="en-US"/>
              <a:t>Monitor performance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Simulation Models</a:t>
            </a:r>
          </a:p>
        </p:txBody>
      </p:sp>
      <p:sp>
        <p:nvSpPr>
          <p:cNvPr id="3" name="Content Placeholder 2"/>
          <p:cNvSpPr>
            <a:spLocks noGrp="1"/>
          </p:cNvSpPr>
          <p:nvPr>
            <p:ph idx="1"/>
          </p:nvPr>
        </p:nvSpPr>
        <p:spPr>
          <a:xfrm>
            <a:off x="457200" y="1600200"/>
            <a:ext cx="6324600" cy="4343400"/>
          </a:xfrm>
        </p:spPr>
        <p:txBody>
          <a:bodyPr/>
          <a:lstStyle/>
          <a:p>
            <a:pPr>
              <a:defRPr/>
            </a:pPr>
            <a:r>
              <a:rPr lang="en-US" dirty="0"/>
              <a:t>Based on random number seeds</a:t>
            </a:r>
          </a:p>
          <a:p>
            <a:pPr>
              <a:defRPr/>
            </a:pPr>
            <a:r>
              <a:rPr lang="en-US" dirty="0"/>
              <a:t>Different results for same conditions</a:t>
            </a:r>
          </a:p>
          <a:p>
            <a:pPr>
              <a:defRPr/>
            </a:pPr>
            <a:r>
              <a:rPr lang="en-US" dirty="0"/>
              <a:t>Three levels of detail:</a:t>
            </a:r>
          </a:p>
          <a:p>
            <a:pPr marL="971550" lvl="1" indent="-514350">
              <a:buFont typeface="+mj-lt"/>
              <a:buAutoNum type="alphaLcPeriod"/>
              <a:defRPr/>
            </a:pPr>
            <a:r>
              <a:rPr lang="en-US" dirty="0"/>
              <a:t>Macroscopic</a:t>
            </a:r>
          </a:p>
          <a:p>
            <a:pPr marL="971550" lvl="1" indent="-514350">
              <a:buFont typeface="+mj-lt"/>
              <a:buAutoNum type="alphaLcPeriod"/>
              <a:defRPr/>
            </a:pPr>
            <a:r>
              <a:rPr lang="en-US" dirty="0"/>
              <a:t>Microscopic</a:t>
            </a:r>
          </a:p>
          <a:p>
            <a:pPr marL="971550" lvl="1" indent="-514350">
              <a:buFont typeface="+mj-lt"/>
              <a:buAutoNum type="alphaLcPeriod"/>
              <a:defRPr/>
            </a:pPr>
            <a:r>
              <a:rPr lang="en-US" dirty="0"/>
              <a:t>Mesoscopic</a:t>
            </a:r>
          </a:p>
          <a:p>
            <a:pPr lvl="1">
              <a:defRPr/>
            </a:pP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p:txBody>
          <a:bodyPr/>
          <a:lstStyle/>
          <a:p>
            <a:pPr>
              <a:defRPr/>
            </a:pPr>
            <a:r>
              <a:rPr lang="en-US" dirty="0"/>
              <a:t>Simulation Methods (Level of Detail)</a:t>
            </a:r>
          </a:p>
        </p:txBody>
      </p:sp>
      <p:sp>
        <p:nvSpPr>
          <p:cNvPr id="32772" name="Rectangle 4" descr="Simulation"/>
          <p:cNvSpPr>
            <a:spLocks noChangeAspect="1" noChangeArrowheads="1"/>
          </p:cNvSpPr>
          <p:nvPr/>
        </p:nvSpPr>
        <p:spPr bwMode="auto">
          <a:xfrm>
            <a:off x="3067050" y="1439863"/>
            <a:ext cx="2800350" cy="1022350"/>
          </a:xfrm>
          <a:prstGeom prst="rect">
            <a:avLst/>
          </a:prstGeom>
          <a:solidFill>
            <a:schemeClr val="bg1"/>
          </a:solidFill>
          <a:ln w="9525">
            <a:solidFill>
              <a:schemeClr val="tx1"/>
            </a:solidFill>
            <a:miter lim="800000"/>
            <a:headEnd/>
            <a:tailEnd/>
          </a:ln>
        </p:spPr>
        <p:txBody>
          <a:bodyPr wrap="none" anchor="ctr"/>
          <a:lstStyle/>
          <a:p>
            <a:pPr algn="ctr"/>
            <a:r>
              <a:rPr lang="en-US" sz="3200" b="1" dirty="0">
                <a:latin typeface="Calibri" pitchFamily="34" charset="0"/>
                <a:cs typeface="Tahoma" pitchFamily="34" charset="0"/>
              </a:rPr>
              <a:t>Simulation</a:t>
            </a:r>
          </a:p>
        </p:txBody>
      </p:sp>
      <p:sp>
        <p:nvSpPr>
          <p:cNvPr id="32773" name="Rectangle 7" descr="Macroscopic&#10;"/>
          <p:cNvSpPr>
            <a:spLocks noChangeAspect="1" noChangeArrowheads="1"/>
          </p:cNvSpPr>
          <p:nvPr/>
        </p:nvSpPr>
        <p:spPr bwMode="auto">
          <a:xfrm>
            <a:off x="914400" y="2851150"/>
            <a:ext cx="3013075" cy="1695450"/>
          </a:xfrm>
          <a:prstGeom prst="rect">
            <a:avLst/>
          </a:prstGeom>
          <a:solidFill>
            <a:schemeClr val="bg1"/>
          </a:solidFill>
          <a:ln w="9525">
            <a:solidFill>
              <a:schemeClr val="tx1"/>
            </a:solidFill>
            <a:miter lim="800000"/>
            <a:headEnd/>
            <a:tailEnd/>
          </a:ln>
        </p:spPr>
        <p:txBody>
          <a:bodyPr wrap="none" anchor="ctr"/>
          <a:lstStyle/>
          <a:p>
            <a:pPr algn="ctr"/>
            <a:r>
              <a:rPr lang="en-US" sz="3200" b="1" dirty="0">
                <a:latin typeface="Calibri" pitchFamily="34" charset="0"/>
                <a:cs typeface="Tahoma" pitchFamily="34" charset="0"/>
              </a:rPr>
              <a:t>Macroscopic</a:t>
            </a:r>
          </a:p>
        </p:txBody>
      </p:sp>
      <p:sp>
        <p:nvSpPr>
          <p:cNvPr id="32774" name="Rectangle 8" descr="Microscopic&#10;"/>
          <p:cNvSpPr>
            <a:spLocks noChangeAspect="1" noChangeArrowheads="1"/>
          </p:cNvSpPr>
          <p:nvPr/>
        </p:nvSpPr>
        <p:spPr bwMode="auto">
          <a:xfrm>
            <a:off x="4918075" y="2971800"/>
            <a:ext cx="2781300" cy="1651000"/>
          </a:xfrm>
          <a:prstGeom prst="rect">
            <a:avLst/>
          </a:prstGeom>
          <a:solidFill>
            <a:schemeClr val="bg1"/>
          </a:solidFill>
          <a:ln w="9525">
            <a:solidFill>
              <a:schemeClr val="tx1"/>
            </a:solidFill>
            <a:miter lim="800000"/>
            <a:headEnd/>
            <a:tailEnd/>
          </a:ln>
        </p:spPr>
        <p:txBody>
          <a:bodyPr wrap="none" anchor="ctr"/>
          <a:lstStyle/>
          <a:p>
            <a:pPr algn="ctr"/>
            <a:r>
              <a:rPr lang="en-US" sz="3200" b="1" dirty="0">
                <a:latin typeface="Calibri" pitchFamily="34" charset="0"/>
                <a:cs typeface="Tahoma" pitchFamily="34" charset="0"/>
              </a:rPr>
              <a:t>Microscopic</a:t>
            </a:r>
          </a:p>
        </p:txBody>
      </p:sp>
      <p:sp>
        <p:nvSpPr>
          <p:cNvPr id="32775" name="Rectangle 13" descr="Mesoscopic&#10;(Mixed)&#10;"/>
          <p:cNvSpPr>
            <a:spLocks noChangeAspect="1" noChangeArrowheads="1"/>
          </p:cNvSpPr>
          <p:nvPr/>
        </p:nvSpPr>
        <p:spPr bwMode="auto">
          <a:xfrm>
            <a:off x="2895600" y="4953000"/>
            <a:ext cx="3048000" cy="1566863"/>
          </a:xfrm>
          <a:prstGeom prst="rect">
            <a:avLst/>
          </a:prstGeom>
          <a:solidFill>
            <a:schemeClr val="bg1"/>
          </a:solidFill>
          <a:ln w="9525">
            <a:solidFill>
              <a:schemeClr val="tx1"/>
            </a:solidFill>
            <a:miter lim="800000"/>
            <a:headEnd/>
            <a:tailEnd/>
          </a:ln>
        </p:spPr>
        <p:txBody>
          <a:bodyPr wrap="none" anchor="ctr"/>
          <a:lstStyle/>
          <a:p>
            <a:pPr algn="ctr"/>
            <a:r>
              <a:rPr lang="en-US" sz="3200" b="1" dirty="0">
                <a:latin typeface="Calibri" pitchFamily="34" charset="0"/>
                <a:cs typeface="Tahoma" pitchFamily="34" charset="0"/>
              </a:rPr>
              <a:t>Mesoscopic</a:t>
            </a:r>
          </a:p>
          <a:p>
            <a:pPr algn="ctr"/>
            <a:r>
              <a:rPr lang="en-US" sz="3200" b="1" dirty="0">
                <a:latin typeface="Calibri" pitchFamily="34" charset="0"/>
                <a:cs typeface="Tahoma" pitchFamily="34" charset="0"/>
              </a:rPr>
              <a:t>(Mixed)</a:t>
            </a:r>
          </a:p>
        </p:txBody>
      </p:sp>
      <p:sp>
        <p:nvSpPr>
          <p:cNvPr id="32776" name="Line 14">
            <a:extLst>
              <a:ext uri="{C183D7F6-B498-43B3-948B-1728B52AA6E4}">
                <adec:decorative xmlns:adec="http://schemas.microsoft.com/office/drawing/2017/decorative" val="1"/>
              </a:ext>
            </a:extLst>
          </p:cNvPr>
          <p:cNvSpPr>
            <a:spLocks noChangeShapeType="1"/>
          </p:cNvSpPr>
          <p:nvPr/>
        </p:nvSpPr>
        <p:spPr bwMode="auto">
          <a:xfrm>
            <a:off x="4495800" y="2438400"/>
            <a:ext cx="0" cy="2514600"/>
          </a:xfrm>
          <a:prstGeom prst="line">
            <a:avLst/>
          </a:prstGeom>
          <a:noFill/>
          <a:ln w="38100">
            <a:solidFill>
              <a:schemeClr val="tx1"/>
            </a:solidFill>
            <a:round/>
            <a:headEnd/>
            <a:tailEnd type="triangle" w="med" len="med"/>
          </a:ln>
        </p:spPr>
        <p:txBody>
          <a:bodyPr/>
          <a:lstStyle/>
          <a:p>
            <a:endParaRPr lang="en-US"/>
          </a:p>
        </p:txBody>
      </p:sp>
      <p:cxnSp>
        <p:nvCxnSpPr>
          <p:cNvPr id="32777" name="AutoShape 17">
            <a:extLst>
              <a:ext uri="{C183D7F6-B498-43B3-948B-1728B52AA6E4}">
                <adec:decorative xmlns:adec="http://schemas.microsoft.com/office/drawing/2017/decorative" val="1"/>
              </a:ext>
            </a:extLst>
          </p:cNvPr>
          <p:cNvCxnSpPr>
            <a:cxnSpLocks noChangeShapeType="1"/>
            <a:stCxn id="32773" idx="0"/>
            <a:endCxn id="32774" idx="0"/>
          </p:cNvCxnSpPr>
          <p:nvPr/>
        </p:nvCxnSpPr>
        <p:spPr bwMode="auto">
          <a:xfrm rot="16200000" flipH="1">
            <a:off x="4304507" y="967581"/>
            <a:ext cx="120650" cy="3887787"/>
          </a:xfrm>
          <a:prstGeom prst="bentConnector3">
            <a:avLst>
              <a:gd name="adj1" fmla="val -190412"/>
            </a:avLst>
          </a:prstGeom>
          <a:noFill/>
          <a:ln w="38100">
            <a:solidFill>
              <a:schemeClr val="tx1"/>
            </a:solidFill>
            <a:miter lim="800000"/>
            <a:headEnd type="triangle" w="med" len="med"/>
            <a:tailEnd type="triangle" w="med" len="med"/>
          </a:ln>
        </p:spPr>
      </p:cxn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5a. Macroscopic Models</a:t>
            </a:r>
          </a:p>
        </p:txBody>
      </p:sp>
      <p:sp>
        <p:nvSpPr>
          <p:cNvPr id="33795" name="Content Placeholder 2"/>
          <p:cNvSpPr>
            <a:spLocks noGrp="1"/>
          </p:cNvSpPr>
          <p:nvPr>
            <p:ph idx="1"/>
          </p:nvPr>
        </p:nvSpPr>
        <p:spPr>
          <a:xfrm>
            <a:off x="4495800" y="1600200"/>
            <a:ext cx="4343400" cy="4343400"/>
          </a:xfrm>
        </p:spPr>
        <p:txBody>
          <a:bodyPr/>
          <a:lstStyle/>
          <a:p>
            <a:r>
              <a:rPr lang="en-US" dirty="0"/>
              <a:t>Based upon the deterministic relationships of flow, speed and density</a:t>
            </a:r>
          </a:p>
          <a:p>
            <a:r>
              <a:rPr lang="en-US" dirty="0"/>
              <a:t>Section-by-section, rather than individual vehicles</a:t>
            </a:r>
          </a:p>
          <a:p>
            <a:endParaRPr lang="en-US" dirty="0"/>
          </a:p>
        </p:txBody>
      </p:sp>
      <p:pic>
        <p:nvPicPr>
          <p:cNvPr id="150530"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218424" y="1371600"/>
            <a:ext cx="3793462" cy="5334000"/>
          </a:xfrm>
          <a:prstGeom prst="rect">
            <a:avLst/>
          </a:prstGeom>
          <a:noFill/>
        </p:spPr>
      </p:pic>
      <p:sp>
        <p:nvSpPr>
          <p:cNvPr id="5" name="TextBox 4">
            <a:extLst>
              <a:ext uri="{FF2B5EF4-FFF2-40B4-BE49-F238E27FC236}">
                <a16:creationId xmlns:a16="http://schemas.microsoft.com/office/drawing/2014/main" id="{D637B9B7-4108-5EDE-7F55-E0CD1D33448E}"/>
              </a:ext>
              <a:ext uri="{C183D7F6-B498-43B3-948B-1728B52AA6E4}">
                <adec:decorative xmlns:adec="http://schemas.microsoft.com/office/drawing/2017/decorative" val="1"/>
              </a:ext>
            </a:extLst>
          </p:cNvPr>
          <p:cNvSpPr txBox="1"/>
          <p:nvPr/>
        </p:nvSpPr>
        <p:spPr>
          <a:xfrm>
            <a:off x="3110843" y="6449368"/>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Macroscopic Simulation Tools</a:t>
            </a:r>
          </a:p>
        </p:txBody>
      </p:sp>
      <p:sp>
        <p:nvSpPr>
          <p:cNvPr id="34819" name="Content Placeholder 2"/>
          <p:cNvSpPr>
            <a:spLocks noGrp="1"/>
          </p:cNvSpPr>
          <p:nvPr>
            <p:ph idx="1"/>
          </p:nvPr>
        </p:nvSpPr>
        <p:spPr>
          <a:xfrm>
            <a:off x="304800" y="1600200"/>
            <a:ext cx="3505200" cy="4343400"/>
          </a:xfrm>
        </p:spPr>
        <p:txBody>
          <a:bodyPr/>
          <a:lstStyle/>
          <a:p>
            <a:r>
              <a:rPr lang="en-US" dirty="0"/>
              <a:t>Generally broken into:</a:t>
            </a:r>
          </a:p>
          <a:p>
            <a:pPr lvl="1"/>
            <a:r>
              <a:rPr lang="en-US" dirty="0"/>
              <a:t>Regional planning models</a:t>
            </a:r>
          </a:p>
          <a:p>
            <a:pPr lvl="1"/>
            <a:r>
              <a:rPr lang="en-US" dirty="0"/>
              <a:t>Delay estimation tools</a:t>
            </a:r>
          </a:p>
        </p:txBody>
      </p:sp>
      <p:pic>
        <p:nvPicPr>
          <p:cNvPr id="148481" name="Picture 1">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3962400" y="1905000"/>
            <a:ext cx="4911675" cy="3505200"/>
          </a:xfrm>
          <a:prstGeom prst="rect">
            <a:avLst/>
          </a:prstGeom>
          <a:noFill/>
          <a:ln w="9525">
            <a:noFill/>
            <a:miter lim="800000"/>
            <a:headEnd/>
            <a:tailEnd/>
          </a:ln>
        </p:spPr>
      </p:pic>
      <p:sp>
        <p:nvSpPr>
          <p:cNvPr id="5" name="TextBox 4">
            <a:extLst>
              <a:ext uri="{FF2B5EF4-FFF2-40B4-BE49-F238E27FC236}">
                <a16:creationId xmlns:a16="http://schemas.microsoft.com/office/drawing/2014/main" id="{E4286067-C111-A9D1-5A1D-D5EDE8A53F1B}"/>
              </a:ext>
              <a:ext uri="{C183D7F6-B498-43B3-948B-1728B52AA6E4}">
                <adec:decorative xmlns:adec="http://schemas.microsoft.com/office/drawing/2017/decorative" val="1"/>
              </a:ext>
            </a:extLst>
          </p:cNvPr>
          <p:cNvSpPr txBox="1"/>
          <p:nvPr/>
        </p:nvSpPr>
        <p:spPr>
          <a:xfrm>
            <a:off x="6858000" y="5410200"/>
            <a:ext cx="1143000" cy="230832"/>
          </a:xfrm>
          <a:prstGeom prst="rect">
            <a:avLst/>
          </a:prstGeom>
          <a:noFill/>
        </p:spPr>
        <p:txBody>
          <a:bodyPr wrap="square" rtlCol="0">
            <a:spAutoFit/>
          </a:bodyPr>
          <a:lstStyle/>
          <a:p>
            <a:r>
              <a:rPr lang="en-US" sz="900" dirty="0"/>
              <a:t>Image: TRB</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5b. Microscopic</a:t>
            </a:r>
          </a:p>
        </p:txBody>
      </p:sp>
      <p:sp>
        <p:nvSpPr>
          <p:cNvPr id="35843" name="Content Placeholder 2"/>
          <p:cNvSpPr>
            <a:spLocks noGrp="1"/>
          </p:cNvSpPr>
          <p:nvPr>
            <p:ph idx="1"/>
          </p:nvPr>
        </p:nvSpPr>
        <p:spPr>
          <a:xfrm>
            <a:off x="228600" y="1447800"/>
            <a:ext cx="4648200" cy="4724400"/>
          </a:xfrm>
        </p:spPr>
        <p:txBody>
          <a:bodyPr/>
          <a:lstStyle/>
          <a:p>
            <a:r>
              <a:rPr lang="en-US" dirty="0"/>
              <a:t>Simulate the movement of individual vehicles based on car-following and lane-changing algorithms</a:t>
            </a:r>
          </a:p>
          <a:p>
            <a:r>
              <a:rPr lang="en-US" dirty="0"/>
              <a:t>Highest level of detail</a:t>
            </a:r>
          </a:p>
          <a:p>
            <a:r>
              <a:rPr lang="en-US" dirty="0"/>
              <a:t>Extensive data on roadway geometry &amp; traffic control</a:t>
            </a:r>
          </a:p>
        </p:txBody>
      </p:sp>
      <p:pic>
        <p:nvPicPr>
          <p:cNvPr id="35844"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4953000" y="1676400"/>
            <a:ext cx="3505200" cy="4962397"/>
          </a:xfrm>
          <a:prstGeom prst="rect">
            <a:avLst/>
          </a:prstGeom>
          <a:noFill/>
          <a:ln w="9525">
            <a:noFill/>
            <a:miter lim="800000"/>
            <a:headEnd/>
            <a:tailEnd/>
          </a:ln>
        </p:spPr>
      </p:pic>
      <p:sp>
        <p:nvSpPr>
          <p:cNvPr id="5" name="TextBox 4">
            <a:extLst>
              <a:ext uri="{FF2B5EF4-FFF2-40B4-BE49-F238E27FC236}">
                <a16:creationId xmlns:a16="http://schemas.microsoft.com/office/drawing/2014/main" id="{D8B57885-CB6B-8646-E7F9-B421F08F9A8C}"/>
              </a:ext>
              <a:ext uri="{C183D7F6-B498-43B3-948B-1728B52AA6E4}">
                <adec:decorative xmlns:adec="http://schemas.microsoft.com/office/drawing/2017/decorative" val="1"/>
              </a:ext>
            </a:extLst>
          </p:cNvPr>
          <p:cNvSpPr txBox="1"/>
          <p:nvPr/>
        </p:nvSpPr>
        <p:spPr>
          <a:xfrm>
            <a:off x="3822700" y="6361584"/>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Some Microscopic Simulation Tools</a:t>
            </a:r>
          </a:p>
        </p:txBody>
      </p:sp>
      <p:sp>
        <p:nvSpPr>
          <p:cNvPr id="36867" name="Content Placeholder 2"/>
          <p:cNvSpPr>
            <a:spLocks noGrp="1"/>
          </p:cNvSpPr>
          <p:nvPr>
            <p:ph idx="1"/>
          </p:nvPr>
        </p:nvSpPr>
        <p:spPr>
          <a:xfrm>
            <a:off x="228600" y="1600200"/>
            <a:ext cx="5029200" cy="4343400"/>
          </a:xfrm>
        </p:spPr>
        <p:txBody>
          <a:bodyPr/>
          <a:lstStyle/>
          <a:p>
            <a:r>
              <a:rPr lang="en-US" dirty="0"/>
              <a:t>Simulate the movement of individual vehicles based on car-following and lane-changing algorithms</a:t>
            </a:r>
          </a:p>
          <a:p>
            <a:r>
              <a:rPr lang="en-US" dirty="0"/>
              <a:t>Highest level of detail</a:t>
            </a:r>
          </a:p>
          <a:p>
            <a:r>
              <a:rPr lang="en-US" dirty="0"/>
              <a:t>Extensive data on roadway geometry &amp; traffic control</a:t>
            </a:r>
          </a:p>
        </p:txBody>
      </p:sp>
      <p:pic>
        <p:nvPicPr>
          <p:cNvPr id="36868"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5715000" y="1600200"/>
            <a:ext cx="3122336" cy="4419600"/>
          </a:xfrm>
          <a:prstGeom prst="rect">
            <a:avLst/>
          </a:prstGeom>
          <a:noFill/>
          <a:ln w="9525">
            <a:noFill/>
            <a:miter lim="800000"/>
            <a:headEnd/>
            <a:tailEnd/>
          </a:ln>
        </p:spPr>
      </p:pic>
      <p:sp>
        <p:nvSpPr>
          <p:cNvPr id="5" name="TextBox 4">
            <a:extLst>
              <a:ext uri="{FF2B5EF4-FFF2-40B4-BE49-F238E27FC236}">
                <a16:creationId xmlns:a16="http://schemas.microsoft.com/office/drawing/2014/main" id="{725B1677-B7CC-5A3E-0B6F-8CE432AFF34E}"/>
              </a:ext>
              <a:ext uri="{C183D7F6-B498-43B3-948B-1728B52AA6E4}">
                <adec:decorative xmlns:adec="http://schemas.microsoft.com/office/drawing/2017/decorative" val="1"/>
              </a:ext>
            </a:extLst>
          </p:cNvPr>
          <p:cNvSpPr txBox="1"/>
          <p:nvPr/>
        </p:nvSpPr>
        <p:spPr>
          <a:xfrm>
            <a:off x="5791200" y="6019800"/>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CORSIM</a:t>
            </a:r>
          </a:p>
        </p:txBody>
      </p:sp>
      <p:sp>
        <p:nvSpPr>
          <p:cNvPr id="37891" name="Content Placeholder 2"/>
          <p:cNvSpPr>
            <a:spLocks noGrp="1"/>
          </p:cNvSpPr>
          <p:nvPr>
            <p:ph idx="1"/>
          </p:nvPr>
        </p:nvSpPr>
        <p:spPr>
          <a:xfrm>
            <a:off x="4114800" y="1524000"/>
            <a:ext cx="4724400" cy="4953000"/>
          </a:xfrm>
        </p:spPr>
        <p:txBody>
          <a:bodyPr/>
          <a:lstStyle/>
          <a:p>
            <a:r>
              <a:rPr lang="en-US" b="1" dirty="0" err="1"/>
              <a:t>COR</a:t>
            </a:r>
            <a:r>
              <a:rPr lang="en-US" dirty="0" err="1"/>
              <a:t>ridor</a:t>
            </a:r>
            <a:r>
              <a:rPr lang="en-US" dirty="0"/>
              <a:t> micro </a:t>
            </a:r>
            <a:r>
              <a:rPr lang="en-US" b="1" dirty="0" err="1"/>
              <a:t>SIM</a:t>
            </a:r>
            <a:r>
              <a:rPr lang="en-US" dirty="0" err="1"/>
              <a:t>ulation</a:t>
            </a:r>
            <a:r>
              <a:rPr lang="en-US" dirty="0"/>
              <a:t> model developed by FHWA</a:t>
            </a:r>
          </a:p>
          <a:p>
            <a:r>
              <a:rPr lang="en-US" dirty="0"/>
              <a:t>Part of the </a:t>
            </a:r>
            <a:r>
              <a:rPr lang="en-US" b="1" dirty="0"/>
              <a:t>TSIS</a:t>
            </a:r>
            <a:r>
              <a:rPr lang="en-US" dirty="0"/>
              <a:t> Suite</a:t>
            </a:r>
          </a:p>
          <a:p>
            <a:r>
              <a:rPr lang="en-US" dirty="0"/>
              <a:t>NETSIM + FRESIM</a:t>
            </a:r>
          </a:p>
          <a:p>
            <a:r>
              <a:rPr lang="en-US" dirty="0"/>
              <a:t>FRESIM component has WZ applications, programmed as “incidents”</a:t>
            </a:r>
          </a:p>
        </p:txBody>
      </p:sp>
      <p:pic>
        <p:nvPicPr>
          <p:cNvPr id="37892" name="Picture 4" descr="Traffic Software Integrated System TSIS POSTER"/>
          <p:cNvPicPr>
            <a:picLocks noChangeAspect="1" noChangeArrowheads="1"/>
          </p:cNvPicPr>
          <p:nvPr/>
        </p:nvPicPr>
        <p:blipFill>
          <a:blip r:embed="rId3" cstate="print"/>
          <a:srcRect/>
          <a:stretch>
            <a:fillRect/>
          </a:stretch>
        </p:blipFill>
        <p:spPr bwMode="auto">
          <a:xfrm>
            <a:off x="228600" y="1447800"/>
            <a:ext cx="3505200" cy="5196305"/>
          </a:xfrm>
          <a:prstGeom prst="rect">
            <a:avLst/>
          </a:prstGeom>
          <a:noFill/>
          <a:ln w="9525">
            <a:noFill/>
            <a:miter lim="800000"/>
            <a:headEnd/>
            <a:tailEnd/>
          </a:ln>
        </p:spPr>
      </p:pic>
      <p:sp>
        <p:nvSpPr>
          <p:cNvPr id="5" name="TextBox 4">
            <a:extLst>
              <a:ext uri="{FF2B5EF4-FFF2-40B4-BE49-F238E27FC236}">
                <a16:creationId xmlns:a16="http://schemas.microsoft.com/office/drawing/2014/main" id="{57DBCE28-907C-C3B6-7FA2-E72C6A39E50C}"/>
              </a:ext>
              <a:ext uri="{C183D7F6-B498-43B3-948B-1728B52AA6E4}">
                <adec:decorative xmlns:adec="http://schemas.microsoft.com/office/drawing/2017/decorative" val="1"/>
              </a:ext>
            </a:extLst>
          </p:cNvPr>
          <p:cNvSpPr txBox="1"/>
          <p:nvPr/>
        </p:nvSpPr>
        <p:spPr>
          <a:xfrm>
            <a:off x="3822700" y="6361584"/>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7827" name="Rectangle 3" descr="CORSIM Screen"/>
          <p:cNvSpPr>
            <a:spLocks noGrp="1" noChangeArrowheads="1"/>
          </p:cNvSpPr>
          <p:nvPr>
            <p:ph type="title"/>
          </p:nvPr>
        </p:nvSpPr>
        <p:spPr>
          <a:xfrm>
            <a:off x="0" y="-106363"/>
            <a:ext cx="9144000" cy="1096963"/>
          </a:xfrm>
        </p:spPr>
        <p:txBody>
          <a:bodyPr/>
          <a:lstStyle/>
          <a:p>
            <a:pPr eaLnBrk="1" hangingPunct="1">
              <a:defRPr/>
            </a:pPr>
            <a:r>
              <a:rPr lang="en-US" dirty="0"/>
              <a:t>CORSIM Screen</a:t>
            </a:r>
          </a:p>
        </p:txBody>
      </p:sp>
      <p:sp>
        <p:nvSpPr>
          <p:cNvPr id="38916" name="AutoShape 4" descr="Closed Lane"/>
          <p:cNvSpPr>
            <a:spLocks noChangeArrowheads="1"/>
          </p:cNvSpPr>
          <p:nvPr/>
        </p:nvSpPr>
        <p:spPr bwMode="auto">
          <a:xfrm>
            <a:off x="5105400" y="1371600"/>
            <a:ext cx="1905000" cy="1066800"/>
          </a:xfrm>
          <a:prstGeom prst="wedgeRectCallout">
            <a:avLst>
              <a:gd name="adj1" fmla="val 98417"/>
              <a:gd name="adj2" fmla="val 71579"/>
            </a:avLst>
          </a:prstGeom>
          <a:solidFill>
            <a:srgbClr val="FFFF00"/>
          </a:solidFill>
          <a:ln w="9525">
            <a:solidFill>
              <a:schemeClr val="tx1"/>
            </a:solidFill>
            <a:miter lim="800000"/>
            <a:headEnd/>
            <a:tailEnd/>
          </a:ln>
        </p:spPr>
        <p:txBody>
          <a:bodyPr/>
          <a:lstStyle/>
          <a:p>
            <a:pPr algn="ctr"/>
            <a:r>
              <a:rPr lang="en-US" sz="3200" dirty="0">
                <a:latin typeface="Calibri" pitchFamily="34" charset="0"/>
              </a:rPr>
              <a:t>Closed lane</a:t>
            </a:r>
          </a:p>
        </p:txBody>
      </p:sp>
      <p:sp>
        <p:nvSpPr>
          <p:cNvPr id="38917" name="AutoShape 5" descr="Rubbernecking"/>
          <p:cNvSpPr>
            <a:spLocks noChangeArrowheads="1"/>
          </p:cNvSpPr>
          <p:nvPr/>
        </p:nvSpPr>
        <p:spPr bwMode="auto">
          <a:xfrm>
            <a:off x="5257800" y="4191000"/>
            <a:ext cx="3352800" cy="533400"/>
          </a:xfrm>
          <a:prstGeom prst="wedgeRectCallout">
            <a:avLst>
              <a:gd name="adj1" fmla="val 36176"/>
              <a:gd name="adj2" fmla="val -260417"/>
            </a:avLst>
          </a:prstGeom>
          <a:solidFill>
            <a:srgbClr val="FFFF00"/>
          </a:solidFill>
          <a:ln w="9525">
            <a:solidFill>
              <a:schemeClr val="tx1"/>
            </a:solidFill>
            <a:miter lim="800000"/>
            <a:headEnd/>
            <a:tailEnd/>
          </a:ln>
        </p:spPr>
        <p:txBody>
          <a:bodyPr/>
          <a:lstStyle/>
          <a:p>
            <a:pPr algn="ctr"/>
            <a:r>
              <a:rPr lang="en-US" sz="3200" dirty="0">
                <a:latin typeface="Calibri" pitchFamily="34" charset="0"/>
              </a:rPr>
              <a:t>“Rubbernecking”</a:t>
            </a:r>
          </a:p>
        </p:txBody>
      </p:sp>
      <p:pic>
        <p:nvPicPr>
          <p:cNvPr id="38914"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t="4445" b="7777"/>
          <a:stretch>
            <a:fillRect/>
          </a:stretch>
        </p:blipFill>
        <p:spPr bwMode="auto">
          <a:xfrm>
            <a:off x="0" y="838200"/>
            <a:ext cx="9144000" cy="6019800"/>
          </a:xfrm>
          <a:prstGeom prst="rect">
            <a:avLst/>
          </a:prstGeom>
          <a:noFill/>
          <a:ln w="9525">
            <a:noFill/>
            <a:miter lim="800000"/>
            <a:headEnd/>
            <a:tailEnd/>
          </a:ln>
        </p:spPr>
      </p:pic>
      <p:sp>
        <p:nvSpPr>
          <p:cNvPr id="6" name="TextBox 5">
            <a:extLst>
              <a:ext uri="{FF2B5EF4-FFF2-40B4-BE49-F238E27FC236}">
                <a16:creationId xmlns:a16="http://schemas.microsoft.com/office/drawing/2014/main" id="{C89D924B-3711-C8C1-0229-104CD76D43A8}"/>
              </a:ext>
              <a:ext uri="{C183D7F6-B498-43B3-948B-1728B52AA6E4}">
                <adec:decorative xmlns:adec="http://schemas.microsoft.com/office/drawing/2017/decorative" val="1"/>
              </a:ext>
            </a:extLst>
          </p:cNvPr>
          <p:cNvSpPr txBox="1"/>
          <p:nvPr/>
        </p:nvSpPr>
        <p:spPr>
          <a:xfrm>
            <a:off x="7962900" y="6361584"/>
            <a:ext cx="1143000" cy="230832"/>
          </a:xfrm>
          <a:prstGeom prst="rect">
            <a:avLst/>
          </a:prstGeom>
          <a:noFill/>
        </p:spPr>
        <p:txBody>
          <a:bodyPr wrap="square" rtlCol="0">
            <a:spAutoFit/>
          </a:bodyPr>
          <a:lstStyle/>
          <a:p>
            <a:r>
              <a:rPr lang="en-US" sz="900" dirty="0">
                <a:solidFill>
                  <a:schemeClr val="bg1"/>
                </a:solidFill>
              </a:rPr>
              <a:t>Image: FHWA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3886200" cy="1143000"/>
          </a:xfrm>
        </p:spPr>
        <p:txBody>
          <a:bodyPr/>
          <a:lstStyle/>
          <a:p>
            <a:pPr>
              <a:defRPr/>
            </a:pPr>
            <a:r>
              <a:rPr lang="en-US" dirty="0"/>
              <a:t>CORSIM Guidelines</a:t>
            </a:r>
          </a:p>
        </p:txBody>
      </p:sp>
      <p:sp>
        <p:nvSpPr>
          <p:cNvPr id="39939" name="Content Placeholder 2"/>
          <p:cNvSpPr>
            <a:spLocks noGrp="1"/>
          </p:cNvSpPr>
          <p:nvPr>
            <p:ph idx="1"/>
          </p:nvPr>
        </p:nvSpPr>
        <p:spPr>
          <a:xfrm>
            <a:off x="457200" y="1676400"/>
            <a:ext cx="3200400" cy="4343400"/>
          </a:xfrm>
        </p:spPr>
        <p:txBody>
          <a:bodyPr/>
          <a:lstStyle/>
          <a:p>
            <a:r>
              <a:rPr lang="en-US" b="1" i="1" dirty="0"/>
              <a:t>Guidelines for Applying CORSIM </a:t>
            </a:r>
            <a:r>
              <a:rPr lang="en-US" dirty="0"/>
              <a:t>available</a:t>
            </a:r>
          </a:p>
          <a:p>
            <a:r>
              <a:rPr lang="en-US" dirty="0"/>
              <a:t>NHI Course available</a:t>
            </a:r>
          </a:p>
        </p:txBody>
      </p:sp>
      <p:pic>
        <p:nvPicPr>
          <p:cNvPr id="39940" name="Picture 2" descr="Traffic Analysis Toolbox Volume IV:  Guidelines for Applying CORSIM Microsimulation Modeling Software"/>
          <p:cNvPicPr>
            <a:picLocks noChangeAspect="1" noChangeArrowheads="1"/>
          </p:cNvPicPr>
          <p:nvPr/>
        </p:nvPicPr>
        <p:blipFill>
          <a:blip r:embed="rId3" cstate="print"/>
          <a:srcRect/>
          <a:stretch>
            <a:fillRect/>
          </a:stretch>
        </p:blipFill>
        <p:spPr bwMode="auto">
          <a:xfrm>
            <a:off x="3962400" y="0"/>
            <a:ext cx="5257800" cy="6861175"/>
          </a:xfrm>
          <a:prstGeom prst="rect">
            <a:avLst/>
          </a:prstGeom>
          <a:noFill/>
          <a:ln w="9525">
            <a:noFill/>
            <a:miter lim="800000"/>
            <a:headEnd/>
            <a:tailEnd/>
          </a:ln>
        </p:spPr>
      </p:pic>
      <p:sp>
        <p:nvSpPr>
          <p:cNvPr id="5" name="TextBox 4">
            <a:extLst>
              <a:ext uri="{FF2B5EF4-FFF2-40B4-BE49-F238E27FC236}">
                <a16:creationId xmlns:a16="http://schemas.microsoft.com/office/drawing/2014/main" id="{6AD5F4AC-CEEA-7F37-DC20-4AA19171764F}"/>
              </a:ext>
              <a:ext uri="{C183D7F6-B498-43B3-948B-1728B52AA6E4}">
                <adec:decorative xmlns:adec="http://schemas.microsoft.com/office/drawing/2017/decorative" val="1"/>
              </a:ext>
            </a:extLst>
          </p:cNvPr>
          <p:cNvSpPr txBox="1"/>
          <p:nvPr/>
        </p:nvSpPr>
        <p:spPr>
          <a:xfrm>
            <a:off x="8026400" y="6324600"/>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TSIS Availability</a:t>
            </a:r>
          </a:p>
        </p:txBody>
      </p:sp>
      <p:sp>
        <p:nvSpPr>
          <p:cNvPr id="40963" name="Content Placeholder 2"/>
          <p:cNvSpPr>
            <a:spLocks noGrp="1"/>
          </p:cNvSpPr>
          <p:nvPr>
            <p:ph idx="1"/>
          </p:nvPr>
        </p:nvSpPr>
        <p:spPr>
          <a:xfrm>
            <a:off x="838200" y="1524000"/>
            <a:ext cx="7543800" cy="457200"/>
          </a:xfrm>
        </p:spPr>
        <p:txBody>
          <a:bodyPr/>
          <a:lstStyle/>
          <a:p>
            <a:r>
              <a:rPr lang="en-US"/>
              <a:t>Available from McTrans</a:t>
            </a:r>
          </a:p>
        </p:txBody>
      </p:sp>
      <p:pic>
        <p:nvPicPr>
          <p:cNvPr id="40964"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1371600" y="2286000"/>
            <a:ext cx="6605588" cy="3800475"/>
          </a:xfrm>
          <a:prstGeom prst="rect">
            <a:avLst/>
          </a:prstGeom>
          <a:noFill/>
          <a:ln w="9525">
            <a:noFill/>
            <a:miter lim="800000"/>
            <a:headEnd/>
            <a:tailEnd/>
          </a:ln>
        </p:spPr>
      </p:pic>
      <p:sp>
        <p:nvSpPr>
          <p:cNvPr id="5" name="TextBox 4">
            <a:extLst>
              <a:ext uri="{FF2B5EF4-FFF2-40B4-BE49-F238E27FC236}">
                <a16:creationId xmlns:a16="http://schemas.microsoft.com/office/drawing/2014/main" id="{BA719907-CD46-50DA-C966-B9CF1EF23C19}"/>
              </a:ext>
              <a:ext uri="{C183D7F6-B498-43B3-948B-1728B52AA6E4}">
                <adec:decorative xmlns:adec="http://schemas.microsoft.com/office/drawing/2017/decorative" val="1"/>
              </a:ext>
            </a:extLst>
          </p:cNvPr>
          <p:cNvSpPr txBox="1"/>
          <p:nvPr/>
        </p:nvSpPr>
        <p:spPr>
          <a:xfrm>
            <a:off x="7010400" y="6160443"/>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Traffic Analysis Tools</a:t>
            </a:r>
          </a:p>
        </p:txBody>
      </p:sp>
      <p:sp>
        <p:nvSpPr>
          <p:cNvPr id="6147" name="Content Placeholder 2"/>
          <p:cNvSpPr>
            <a:spLocks noGrp="1"/>
          </p:cNvSpPr>
          <p:nvPr>
            <p:ph idx="1"/>
          </p:nvPr>
        </p:nvSpPr>
        <p:spPr>
          <a:xfrm>
            <a:off x="3962400" y="1447800"/>
            <a:ext cx="4876800" cy="4800600"/>
          </a:xfrm>
        </p:spPr>
        <p:txBody>
          <a:bodyPr/>
          <a:lstStyle/>
          <a:p>
            <a:r>
              <a:rPr lang="en-US" dirty="0"/>
              <a:t>Several, varying in level of complexity &amp; capabilities, are available</a:t>
            </a:r>
          </a:p>
          <a:p>
            <a:r>
              <a:rPr lang="en-US" dirty="0"/>
              <a:t>Some designed specifically for WZ applications</a:t>
            </a:r>
          </a:p>
          <a:p>
            <a:r>
              <a:rPr lang="en-US" dirty="0"/>
              <a:t>Others, although not designed specifically for work zones, may be used</a:t>
            </a:r>
          </a:p>
          <a:p>
            <a:endParaRPr lang="en-US" dirty="0"/>
          </a:p>
        </p:txBody>
      </p:sp>
      <p:pic>
        <p:nvPicPr>
          <p:cNvPr id="6148" name="Picture 4" descr="cars all in the street">
            <a:extLst>
              <a:ext uri="{C183D7F6-B498-43B3-948B-1728B52AA6E4}">
                <adec:decorative xmlns:adec="http://schemas.microsoft.com/office/drawing/2017/decorative" val="0"/>
              </a:ext>
            </a:extLst>
          </p:cNvPr>
          <p:cNvPicPr>
            <a:picLocks noChangeAspect="1" noChangeArrowheads="1"/>
          </p:cNvPicPr>
          <p:nvPr/>
        </p:nvPicPr>
        <p:blipFill>
          <a:blip r:embed="rId3" cstate="print"/>
          <a:srcRect r="42128"/>
          <a:stretch>
            <a:fillRect/>
          </a:stretch>
        </p:blipFill>
        <p:spPr bwMode="auto">
          <a:xfrm>
            <a:off x="533400" y="1676400"/>
            <a:ext cx="3233737" cy="3733800"/>
          </a:xfrm>
          <a:prstGeom prst="rect">
            <a:avLst/>
          </a:prstGeom>
          <a:noFill/>
          <a:ln w="9525">
            <a:noFill/>
            <a:miter lim="800000"/>
            <a:headEnd/>
            <a:tailEnd/>
          </a:ln>
        </p:spPr>
      </p:pic>
      <p:sp>
        <p:nvSpPr>
          <p:cNvPr id="5" name="Google Shape;74;p1">
            <a:extLst>
              <a:ext uri="{FF2B5EF4-FFF2-40B4-BE49-F238E27FC236}">
                <a16:creationId xmlns:a16="http://schemas.microsoft.com/office/drawing/2014/main" id="{64DCA2B0-5403-96F4-0451-B18F82175ADD}"/>
              </a:ext>
            </a:extLst>
          </p:cNvPr>
          <p:cNvSpPr/>
          <p:nvPr/>
        </p:nvSpPr>
        <p:spPr>
          <a:xfrm>
            <a:off x="2757875" y="5562600"/>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a:defRPr/>
            </a:pPr>
            <a:r>
              <a:rPr lang="en-US" dirty="0"/>
              <a:t>5c. Mesoscopic Models</a:t>
            </a:r>
          </a:p>
        </p:txBody>
      </p:sp>
      <p:sp>
        <p:nvSpPr>
          <p:cNvPr id="41987" name="Rectangle 3"/>
          <p:cNvSpPr>
            <a:spLocks noGrp="1" noChangeArrowheads="1"/>
          </p:cNvSpPr>
          <p:nvPr>
            <p:ph type="body" idx="1"/>
          </p:nvPr>
        </p:nvSpPr>
        <p:spPr>
          <a:xfrm>
            <a:off x="304800" y="1524000"/>
            <a:ext cx="5638800" cy="2971800"/>
          </a:xfrm>
        </p:spPr>
        <p:txBody>
          <a:bodyPr/>
          <a:lstStyle/>
          <a:p>
            <a:r>
              <a:rPr lang="en-US" dirty="0"/>
              <a:t>Combine the properties of both macroscopic and microscopic models (“mixed”)</a:t>
            </a:r>
          </a:p>
          <a:p>
            <a:r>
              <a:rPr lang="en-US" dirty="0"/>
              <a:t>Not as data intensive</a:t>
            </a:r>
          </a:p>
        </p:txBody>
      </p:sp>
      <p:sp>
        <p:nvSpPr>
          <p:cNvPr id="5" name="TextBox 4" descr="The prefix “meso” comes from the Greek word mesos, meaning middle"/>
          <p:cNvSpPr txBox="1">
            <a:spLocks noChangeArrowheads="1"/>
          </p:cNvSpPr>
          <p:nvPr/>
        </p:nvSpPr>
        <p:spPr bwMode="auto">
          <a:xfrm>
            <a:off x="304800" y="4724400"/>
            <a:ext cx="8534400" cy="1077913"/>
          </a:xfrm>
          <a:prstGeom prst="rect">
            <a:avLst/>
          </a:prstGeom>
          <a:solidFill>
            <a:schemeClr val="bg1"/>
          </a:solidFill>
          <a:ln w="9525">
            <a:solidFill>
              <a:srgbClr val="C00000"/>
            </a:solidFill>
            <a:miter lim="800000"/>
            <a:headEnd/>
            <a:tailEnd/>
          </a:ln>
        </p:spPr>
        <p:txBody>
          <a:bodyPr>
            <a:spAutoFit/>
          </a:bodyPr>
          <a:lstStyle/>
          <a:p>
            <a:pPr algn="ctr"/>
            <a:r>
              <a:rPr lang="en-US" sz="3200" b="1" i="1" dirty="0">
                <a:latin typeface="Calibri" pitchFamily="34" charset="0"/>
              </a:rPr>
              <a:t>The prefix “</a:t>
            </a:r>
            <a:r>
              <a:rPr lang="en-US" sz="3200" b="1" i="1" dirty="0" err="1">
                <a:latin typeface="Calibri" pitchFamily="34" charset="0"/>
              </a:rPr>
              <a:t>meso</a:t>
            </a:r>
            <a:r>
              <a:rPr lang="en-US" sz="3200" b="1" i="1" dirty="0">
                <a:latin typeface="Calibri" pitchFamily="34" charset="0"/>
              </a:rPr>
              <a:t>” comes from the Greek word </a:t>
            </a:r>
            <a:r>
              <a:rPr lang="en-US" sz="3200" b="1" i="1" dirty="0" err="1">
                <a:latin typeface="Calibri" pitchFamily="34" charset="0"/>
              </a:rPr>
              <a:t>mesos</a:t>
            </a:r>
            <a:r>
              <a:rPr lang="en-US" sz="3200" b="1" i="1" dirty="0">
                <a:latin typeface="Calibri" pitchFamily="34" charset="0"/>
              </a:rPr>
              <a:t>, meaning middle</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Mesoscopic Models</a:t>
            </a:r>
          </a:p>
        </p:txBody>
      </p:sp>
      <p:sp>
        <p:nvSpPr>
          <p:cNvPr id="43011" name="Content Placeholder 2"/>
          <p:cNvSpPr>
            <a:spLocks noGrp="1"/>
          </p:cNvSpPr>
          <p:nvPr>
            <p:ph idx="1"/>
          </p:nvPr>
        </p:nvSpPr>
        <p:spPr>
          <a:xfrm>
            <a:off x="457200" y="1676400"/>
            <a:ext cx="6705600" cy="4343400"/>
          </a:xfrm>
        </p:spPr>
        <p:txBody>
          <a:bodyPr/>
          <a:lstStyle/>
          <a:p>
            <a:r>
              <a:rPr lang="en-US" dirty="0"/>
              <a:t>Macro level with the ability to “zoom” areas to a micro level</a:t>
            </a:r>
          </a:p>
          <a:p>
            <a:r>
              <a:rPr lang="en-US" dirty="0"/>
              <a:t>Represent the flow of vehicles on a link, but not individually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pPr>
              <a:defRPr/>
            </a:pPr>
            <a:r>
              <a:rPr lang="en-US" dirty="0"/>
              <a:t>Work Zone – Specific Analysis Tools</a:t>
            </a:r>
          </a:p>
        </p:txBody>
      </p:sp>
      <p:sp>
        <p:nvSpPr>
          <p:cNvPr id="38915" name="Content Placeholder 2"/>
          <p:cNvSpPr>
            <a:spLocks noGrp="1"/>
          </p:cNvSpPr>
          <p:nvPr>
            <p:ph idx="1"/>
          </p:nvPr>
        </p:nvSpPr>
        <p:spPr>
          <a:xfrm>
            <a:off x="457200" y="1676400"/>
            <a:ext cx="4191000" cy="4343400"/>
          </a:xfrm>
        </p:spPr>
        <p:txBody>
          <a:bodyPr/>
          <a:lstStyle/>
          <a:p>
            <a:pPr marL="514350" indent="-514350">
              <a:buFont typeface="+mj-lt"/>
              <a:buAutoNum type="arabicPeriod"/>
              <a:defRPr/>
            </a:pPr>
            <a:r>
              <a:rPr lang="en-US" dirty="0"/>
              <a:t>QuickZone</a:t>
            </a:r>
          </a:p>
          <a:p>
            <a:pPr marL="514350" indent="-514350">
              <a:buFont typeface="+mj-lt"/>
              <a:buAutoNum type="arabicPeriod"/>
              <a:defRPr/>
            </a:pPr>
            <a:r>
              <a:rPr lang="en-US" dirty="0"/>
              <a:t>QUEWZ-98</a:t>
            </a:r>
          </a:p>
          <a:p>
            <a:pPr marL="514350" indent="-514350">
              <a:buFont typeface="+mj-lt"/>
              <a:buAutoNum type="arabicPeriod"/>
              <a:defRPr/>
            </a:pPr>
            <a:r>
              <a:rPr lang="fr-FR" dirty="0"/>
              <a:t>Construction Analysis for Pavement Rehabilitation Strategies (CA4PRS)</a:t>
            </a:r>
          </a:p>
          <a:p>
            <a:pPr marL="514350" indent="-514350">
              <a:buFont typeface="+mj-lt"/>
              <a:buAutoNum type="arabicPeriod"/>
              <a:defRPr/>
            </a:pPr>
            <a:r>
              <a:rPr lang="fr-FR" dirty="0"/>
              <a:t>Dynasmart-P</a:t>
            </a:r>
          </a:p>
          <a:p>
            <a:pPr>
              <a:defRPr/>
            </a:pPr>
            <a:endParaRPr lang="en-US" dirty="0"/>
          </a:p>
        </p:txBody>
      </p:sp>
      <p:pic>
        <p:nvPicPr>
          <p:cNvPr id="4" name="Picture 2" descr="Drums near traffic with building in background"/>
          <p:cNvPicPr>
            <a:picLocks noChangeAspect="1" noChangeArrowheads="1"/>
          </p:cNvPicPr>
          <p:nvPr/>
        </p:nvPicPr>
        <p:blipFill>
          <a:blip r:embed="rId3" cstate="print"/>
          <a:srcRect/>
          <a:stretch>
            <a:fillRect/>
          </a:stretch>
        </p:blipFill>
        <p:spPr bwMode="auto">
          <a:xfrm>
            <a:off x="4724400" y="1515855"/>
            <a:ext cx="3211674" cy="5037345"/>
          </a:xfrm>
          <a:prstGeom prst="rect">
            <a:avLst/>
          </a:prstGeom>
          <a:noFill/>
        </p:spPr>
      </p:pic>
      <p:sp>
        <p:nvSpPr>
          <p:cNvPr id="6" name="TextBox 5">
            <a:extLst>
              <a:ext uri="{FF2B5EF4-FFF2-40B4-BE49-F238E27FC236}">
                <a16:creationId xmlns:a16="http://schemas.microsoft.com/office/drawing/2014/main" id="{ACA98623-B1FD-B830-92FF-4A5EB4D9BB17}"/>
              </a:ext>
              <a:ext uri="{C183D7F6-B498-43B3-948B-1728B52AA6E4}">
                <adec:decorative xmlns:adec="http://schemas.microsoft.com/office/drawing/2017/decorative" val="1"/>
              </a:ext>
            </a:extLst>
          </p:cNvPr>
          <p:cNvSpPr txBox="1"/>
          <p:nvPr/>
        </p:nvSpPr>
        <p:spPr>
          <a:xfrm>
            <a:off x="3581400" y="6361584"/>
            <a:ext cx="1143000" cy="230832"/>
          </a:xfrm>
          <a:prstGeom prst="rect">
            <a:avLst/>
          </a:prstGeom>
          <a:noFill/>
        </p:spPr>
        <p:txBody>
          <a:bodyPr wrap="square" rtlCol="0">
            <a:spAutoFit/>
          </a:bodyPr>
          <a:lstStyle/>
          <a:p>
            <a:r>
              <a:rPr lang="en-US" sz="900" dirty="0"/>
              <a:t>Image: ATSSA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1. QuickZone</a:t>
            </a:r>
          </a:p>
        </p:txBody>
      </p:sp>
      <p:sp>
        <p:nvSpPr>
          <p:cNvPr id="45059" name="Content Placeholder 2"/>
          <p:cNvSpPr>
            <a:spLocks noGrp="1"/>
          </p:cNvSpPr>
          <p:nvPr>
            <p:ph idx="1"/>
          </p:nvPr>
        </p:nvSpPr>
        <p:spPr>
          <a:xfrm>
            <a:off x="457200" y="1676400"/>
            <a:ext cx="4419600" cy="4343400"/>
          </a:xfrm>
        </p:spPr>
        <p:txBody>
          <a:bodyPr/>
          <a:lstStyle/>
          <a:p>
            <a:r>
              <a:rPr lang="en-US" dirty="0"/>
              <a:t>Delay-estimation model developed by FHWA</a:t>
            </a:r>
          </a:p>
          <a:p>
            <a:r>
              <a:rPr lang="en-US" dirty="0"/>
              <a:t>Analyzes work zone impacts of alternate work zone design and mitigation strategies.</a:t>
            </a:r>
          </a:p>
        </p:txBody>
      </p:sp>
      <p:pic>
        <p:nvPicPr>
          <p:cNvPr id="45060" name="Picture 4" descr="QuickZone logo">
            <a:extLst>
              <a:ext uri="{C183D7F6-B498-43B3-948B-1728B52AA6E4}">
                <adec:decorative xmlns:adec="http://schemas.microsoft.com/office/drawing/2017/decorative" val="0"/>
              </a:ext>
            </a:extLst>
          </p:cNvPr>
          <p:cNvPicPr>
            <a:picLocks noChangeAspect="1" noChangeArrowheads="1"/>
          </p:cNvPicPr>
          <p:nvPr/>
        </p:nvPicPr>
        <p:blipFill>
          <a:blip r:embed="rId3" cstate="print"/>
          <a:srcRect l="18605" r="18605" b="16667"/>
          <a:stretch>
            <a:fillRect/>
          </a:stretch>
        </p:blipFill>
        <p:spPr bwMode="auto">
          <a:xfrm>
            <a:off x="4953000" y="1828800"/>
            <a:ext cx="3359150" cy="3733800"/>
          </a:xfrm>
          <a:prstGeom prst="rect">
            <a:avLst/>
          </a:prstGeom>
          <a:noFill/>
          <a:ln w="9525">
            <a:noFill/>
            <a:miter lim="800000"/>
            <a:headEnd/>
            <a:tailEnd/>
          </a:ln>
        </p:spPr>
      </p:pic>
      <p:sp>
        <p:nvSpPr>
          <p:cNvPr id="5" name="TextBox 4">
            <a:extLst>
              <a:ext uri="{FF2B5EF4-FFF2-40B4-BE49-F238E27FC236}">
                <a16:creationId xmlns:a16="http://schemas.microsoft.com/office/drawing/2014/main" id="{CF025B4E-8878-8ABB-928D-C39849C013E7}"/>
              </a:ext>
              <a:ext uri="{C183D7F6-B498-43B3-948B-1728B52AA6E4}">
                <adec:decorative xmlns:adec="http://schemas.microsoft.com/office/drawing/2017/decorative" val="1"/>
              </a:ext>
            </a:extLst>
          </p:cNvPr>
          <p:cNvSpPr txBox="1"/>
          <p:nvPr/>
        </p:nvSpPr>
        <p:spPr>
          <a:xfrm>
            <a:off x="7391400" y="5562600"/>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QuickZone’s Primary Functions</a:t>
            </a:r>
          </a:p>
        </p:txBody>
      </p:sp>
      <p:sp>
        <p:nvSpPr>
          <p:cNvPr id="46083" name="Content Placeholder 2"/>
          <p:cNvSpPr>
            <a:spLocks noGrp="1"/>
          </p:cNvSpPr>
          <p:nvPr>
            <p:ph idx="1"/>
          </p:nvPr>
        </p:nvSpPr>
        <p:spPr>
          <a:xfrm>
            <a:off x="381000" y="1600200"/>
            <a:ext cx="8382000" cy="3352800"/>
          </a:xfrm>
        </p:spPr>
        <p:txBody>
          <a:bodyPr/>
          <a:lstStyle/>
          <a:p>
            <a:r>
              <a:rPr lang="en-US" dirty="0"/>
              <a:t>Quantification of corridor delay resulting from capacity decreases in work zones</a:t>
            </a:r>
          </a:p>
          <a:p>
            <a:r>
              <a:rPr lang="en-US" dirty="0"/>
              <a:t>Identification of delay impacts of alternative project phasing plans </a:t>
            </a:r>
          </a:p>
          <a:p>
            <a:r>
              <a:rPr lang="en-US" dirty="0"/>
              <a:t>Supporting tradeoff analyses between construction costs and delay costs</a:t>
            </a:r>
          </a:p>
        </p:txBody>
      </p:sp>
      <p:pic>
        <p:nvPicPr>
          <p:cNvPr id="5"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461963" y="4953000"/>
            <a:ext cx="7996237" cy="1295400"/>
          </a:xfrm>
          <a:prstGeom prst="rect">
            <a:avLst/>
          </a:prstGeom>
          <a:noFill/>
          <a:ln w="9525">
            <a:noFill/>
            <a:miter lim="800000"/>
            <a:headEnd/>
            <a:tailEnd/>
          </a:ln>
        </p:spPr>
      </p:pic>
      <p:sp>
        <p:nvSpPr>
          <p:cNvPr id="6" name="TextBox 5">
            <a:extLst>
              <a:ext uri="{FF2B5EF4-FFF2-40B4-BE49-F238E27FC236}">
                <a16:creationId xmlns:a16="http://schemas.microsoft.com/office/drawing/2014/main" id="{E4F72428-2963-20A6-07B0-39C30EE208AC}"/>
              </a:ext>
              <a:ext uri="{C183D7F6-B498-43B3-948B-1728B52AA6E4}">
                <adec:decorative xmlns:adec="http://schemas.microsoft.com/office/drawing/2017/decorative" val="1"/>
              </a:ext>
            </a:extLst>
          </p:cNvPr>
          <p:cNvSpPr txBox="1"/>
          <p:nvPr/>
        </p:nvSpPr>
        <p:spPr>
          <a:xfrm>
            <a:off x="7086600" y="6132984"/>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a:t>QuickZone’s</a:t>
            </a:r>
            <a:r>
              <a:rPr lang="en-US" dirty="0"/>
              <a:t> Primary Functions (cont.)</a:t>
            </a:r>
          </a:p>
        </p:txBody>
      </p:sp>
      <p:sp>
        <p:nvSpPr>
          <p:cNvPr id="47107" name="Content Placeholder 2"/>
          <p:cNvSpPr>
            <a:spLocks noGrp="1"/>
          </p:cNvSpPr>
          <p:nvPr>
            <p:ph idx="1"/>
          </p:nvPr>
        </p:nvSpPr>
        <p:spPr>
          <a:xfrm>
            <a:off x="381000" y="1600200"/>
            <a:ext cx="6019800" cy="4343400"/>
          </a:xfrm>
        </p:spPr>
        <p:txBody>
          <a:bodyPr/>
          <a:lstStyle/>
          <a:p>
            <a:r>
              <a:rPr lang="en-US" dirty="0"/>
              <a:t>Examination of impacts of construction staging, by:</a:t>
            </a:r>
          </a:p>
          <a:p>
            <a:pPr marL="641350"/>
            <a:r>
              <a:rPr lang="en-US" dirty="0"/>
              <a:t>Location along mainline</a:t>
            </a:r>
          </a:p>
          <a:p>
            <a:pPr marL="641350"/>
            <a:r>
              <a:rPr lang="en-US" dirty="0"/>
              <a:t>Time-of-day (peak vs. off-peak)</a:t>
            </a:r>
          </a:p>
          <a:p>
            <a:pPr marL="641350"/>
            <a:r>
              <a:rPr lang="en-US" dirty="0"/>
              <a:t>Season (summer vs. winter) </a:t>
            </a:r>
          </a:p>
          <a:p>
            <a:r>
              <a:rPr lang="en-US" dirty="0"/>
              <a:t>Assessment of travel demand measures and other delay mitigation strategies</a:t>
            </a:r>
          </a:p>
          <a:p>
            <a:endParaRPr lang="en-US" dirty="0"/>
          </a:p>
        </p:txBody>
      </p:sp>
      <p:pic>
        <p:nvPicPr>
          <p:cNvPr id="123905" name="Picture 1">
            <a:extLst>
              <a:ext uri="{C183D7F6-B498-43B3-948B-1728B52AA6E4}">
                <adec:decorative xmlns:adec="http://schemas.microsoft.com/office/drawing/2017/decorative" val="1"/>
              </a:ext>
            </a:extLst>
          </p:cNvPr>
          <p:cNvPicPr>
            <a:picLocks noChangeAspect="1" noChangeArrowheads="1"/>
          </p:cNvPicPr>
          <p:nvPr/>
        </p:nvPicPr>
        <p:blipFill>
          <a:blip r:embed="rId3" cstate="print"/>
          <a:srcRect l="24597" t="37500" r="34407" b="28125"/>
          <a:stretch>
            <a:fillRect/>
          </a:stretch>
        </p:blipFill>
        <p:spPr bwMode="auto">
          <a:xfrm rot="16200000">
            <a:off x="5076539" y="3000663"/>
            <a:ext cx="5010724" cy="2362198"/>
          </a:xfrm>
          <a:prstGeom prst="rect">
            <a:avLst/>
          </a:prstGeom>
          <a:noFill/>
          <a:ln w="9525">
            <a:noFill/>
            <a:miter lim="800000"/>
            <a:headEnd/>
            <a:tailEnd/>
          </a:ln>
        </p:spPr>
      </p:pic>
      <p:sp>
        <p:nvSpPr>
          <p:cNvPr id="5" name="TextBox 4">
            <a:extLst>
              <a:ext uri="{FF2B5EF4-FFF2-40B4-BE49-F238E27FC236}">
                <a16:creationId xmlns:a16="http://schemas.microsoft.com/office/drawing/2014/main" id="{F5D5A38C-DBB4-B4D2-1D2A-330094B5C09D}"/>
              </a:ext>
              <a:ext uri="{C183D7F6-B498-43B3-948B-1728B52AA6E4}">
                <adec:decorative xmlns:adec="http://schemas.microsoft.com/office/drawing/2017/decorative" val="1"/>
              </a:ext>
            </a:extLst>
          </p:cNvPr>
          <p:cNvSpPr txBox="1"/>
          <p:nvPr/>
        </p:nvSpPr>
        <p:spPr>
          <a:xfrm>
            <a:off x="7924800" y="5969000"/>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a:t>QuickZone’s</a:t>
            </a:r>
            <a:r>
              <a:rPr lang="en-US" dirty="0"/>
              <a:t> Primary Functions (cont.)</a:t>
            </a:r>
          </a:p>
        </p:txBody>
      </p:sp>
      <p:sp>
        <p:nvSpPr>
          <p:cNvPr id="48131" name="Content Placeholder 2"/>
          <p:cNvSpPr>
            <a:spLocks noGrp="1"/>
          </p:cNvSpPr>
          <p:nvPr>
            <p:ph idx="1"/>
          </p:nvPr>
        </p:nvSpPr>
        <p:spPr>
          <a:xfrm>
            <a:off x="457200" y="1600200"/>
            <a:ext cx="8382000" cy="1905000"/>
          </a:xfrm>
        </p:spPr>
        <p:txBody>
          <a:bodyPr/>
          <a:lstStyle/>
          <a:p>
            <a:r>
              <a:rPr lang="en-US"/>
              <a:t>Provides information to support the establishment of appropriate work completion incentives</a:t>
            </a:r>
          </a:p>
        </p:txBody>
      </p:sp>
      <p:pic>
        <p:nvPicPr>
          <p:cNvPr id="48132"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533400" y="3886200"/>
            <a:ext cx="7996238" cy="1295400"/>
          </a:xfrm>
          <a:prstGeom prst="rect">
            <a:avLst/>
          </a:prstGeom>
          <a:noFill/>
          <a:ln w="9525">
            <a:noFill/>
            <a:miter lim="800000"/>
            <a:headEnd/>
            <a:tailEnd/>
          </a:ln>
        </p:spPr>
      </p:pic>
      <p:sp>
        <p:nvSpPr>
          <p:cNvPr id="5" name="TextBox 4">
            <a:extLst>
              <a:ext uri="{FF2B5EF4-FFF2-40B4-BE49-F238E27FC236}">
                <a16:creationId xmlns:a16="http://schemas.microsoft.com/office/drawing/2014/main" id="{E4E8E6E7-FAFF-2C33-1C90-EED061A53FE4}"/>
              </a:ext>
              <a:ext uri="{C183D7F6-B498-43B3-948B-1728B52AA6E4}">
                <adec:decorative xmlns:adec="http://schemas.microsoft.com/office/drawing/2017/decorative" val="1"/>
              </a:ext>
            </a:extLst>
          </p:cNvPr>
          <p:cNvSpPr txBox="1"/>
          <p:nvPr/>
        </p:nvSpPr>
        <p:spPr>
          <a:xfrm>
            <a:off x="7543800" y="5156200"/>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QuickZone</a:t>
            </a:r>
          </a:p>
        </p:txBody>
      </p:sp>
      <p:pic>
        <p:nvPicPr>
          <p:cNvPr id="49155" name="Picture 2" descr="Example QuickZone output graph showing delay by hour within a day - delay for phases versus base phase over a day period">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381000" y="1524000"/>
            <a:ext cx="8382000" cy="4718050"/>
          </a:xfrm>
          <a:prstGeom prst="rect">
            <a:avLst/>
          </a:prstGeom>
          <a:noFill/>
          <a:ln w="9525">
            <a:noFill/>
            <a:miter lim="800000"/>
            <a:headEnd/>
            <a:tailEnd/>
          </a:ln>
        </p:spPr>
      </p:pic>
      <p:sp>
        <p:nvSpPr>
          <p:cNvPr id="4" name="TextBox 3">
            <a:extLst>
              <a:ext uri="{FF2B5EF4-FFF2-40B4-BE49-F238E27FC236}">
                <a16:creationId xmlns:a16="http://schemas.microsoft.com/office/drawing/2014/main" id="{D1838242-121F-2CED-9774-B1A31D26FD50}"/>
              </a:ext>
              <a:ext uri="{C183D7F6-B498-43B3-948B-1728B52AA6E4}">
                <adec:decorative xmlns:adec="http://schemas.microsoft.com/office/drawing/2017/decorative" val="1"/>
              </a:ext>
            </a:extLst>
          </p:cNvPr>
          <p:cNvSpPr txBox="1"/>
          <p:nvPr/>
        </p:nvSpPr>
        <p:spPr>
          <a:xfrm>
            <a:off x="7696200" y="5867400"/>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a:t>QuickZone</a:t>
            </a:r>
            <a:r>
              <a:rPr lang="en-US" dirty="0"/>
              <a:t> Data Needs</a:t>
            </a:r>
          </a:p>
        </p:txBody>
      </p:sp>
      <p:sp>
        <p:nvSpPr>
          <p:cNvPr id="3" name="Content Placeholder 2"/>
          <p:cNvSpPr>
            <a:spLocks noGrp="1"/>
          </p:cNvSpPr>
          <p:nvPr>
            <p:ph idx="1"/>
          </p:nvPr>
        </p:nvSpPr>
        <p:spPr>
          <a:xfrm>
            <a:off x="457200" y="1447800"/>
            <a:ext cx="8382000" cy="4343400"/>
          </a:xfrm>
        </p:spPr>
        <p:txBody>
          <a:bodyPr/>
          <a:lstStyle/>
          <a:p>
            <a:pPr>
              <a:defRPr/>
            </a:pPr>
            <a:r>
              <a:rPr lang="en-US" dirty="0"/>
              <a:t>To use </a:t>
            </a:r>
            <a:r>
              <a:rPr lang="en-US" dirty="0" err="1"/>
              <a:t>QuickZone</a:t>
            </a:r>
            <a:r>
              <a:rPr lang="en-US" dirty="0"/>
              <a:t>, a user would input data such as:</a:t>
            </a:r>
          </a:p>
          <a:p>
            <a:pPr marL="974725">
              <a:defRPr/>
            </a:pPr>
            <a:r>
              <a:rPr lang="en-US" dirty="0"/>
              <a:t>Work zone location</a:t>
            </a:r>
          </a:p>
          <a:p>
            <a:pPr marL="974725">
              <a:defRPr/>
            </a:pPr>
            <a:r>
              <a:rPr lang="en-US" dirty="0"/>
              <a:t>Projected detour routes, if any</a:t>
            </a:r>
          </a:p>
          <a:p>
            <a:pPr marL="974725">
              <a:defRPr/>
            </a:pPr>
            <a:r>
              <a:rPr lang="en-US" dirty="0"/>
              <a:t>Anticipated volumes of traffic</a:t>
            </a:r>
          </a:p>
          <a:p>
            <a:pPr marL="974725">
              <a:defRPr/>
            </a:pPr>
            <a:r>
              <a:rPr lang="en-US" dirty="0"/>
              <a:t>Construction dates and times</a:t>
            </a:r>
          </a:p>
          <a:p>
            <a:pPr>
              <a:defRPr/>
            </a:pPr>
            <a:endParaRPr lang="en-US" dirty="0"/>
          </a:p>
        </p:txBody>
      </p:sp>
      <p:pic>
        <p:nvPicPr>
          <p:cNvPr id="50180"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461963" y="4953000"/>
            <a:ext cx="7996237" cy="1295400"/>
          </a:xfrm>
          <a:prstGeom prst="rect">
            <a:avLst/>
          </a:prstGeom>
          <a:noFill/>
          <a:ln w="9525">
            <a:noFill/>
            <a:miter lim="800000"/>
            <a:headEnd/>
            <a:tailEnd/>
          </a:ln>
        </p:spPr>
      </p:pic>
      <p:sp>
        <p:nvSpPr>
          <p:cNvPr id="5" name="TextBox 4">
            <a:extLst>
              <a:ext uri="{FF2B5EF4-FFF2-40B4-BE49-F238E27FC236}">
                <a16:creationId xmlns:a16="http://schemas.microsoft.com/office/drawing/2014/main" id="{AE189E5F-7914-EB61-D80F-BDDB77087952}"/>
              </a:ext>
              <a:ext uri="{C183D7F6-B498-43B3-948B-1728B52AA6E4}">
                <adec:decorative xmlns:adec="http://schemas.microsoft.com/office/drawing/2017/decorative" val="1"/>
              </a:ext>
            </a:extLst>
          </p:cNvPr>
          <p:cNvSpPr txBox="1"/>
          <p:nvPr/>
        </p:nvSpPr>
        <p:spPr>
          <a:xfrm>
            <a:off x="7086600" y="6030268"/>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2. QUEWZ-98</a:t>
            </a:r>
          </a:p>
        </p:txBody>
      </p:sp>
      <p:sp>
        <p:nvSpPr>
          <p:cNvPr id="51203" name="Content Placeholder 2"/>
          <p:cNvSpPr>
            <a:spLocks noGrp="1"/>
          </p:cNvSpPr>
          <p:nvPr>
            <p:ph idx="1"/>
          </p:nvPr>
        </p:nvSpPr>
        <p:spPr>
          <a:xfrm>
            <a:off x="381000" y="1524000"/>
            <a:ext cx="8534400" cy="3429000"/>
          </a:xfrm>
        </p:spPr>
        <p:txBody>
          <a:bodyPr/>
          <a:lstStyle/>
          <a:p>
            <a:r>
              <a:rPr lang="en-US" b="1"/>
              <a:t>Q</a:t>
            </a:r>
            <a:r>
              <a:rPr lang="en-US"/>
              <a:t>ueue and </a:t>
            </a:r>
            <a:r>
              <a:rPr lang="en-US" b="1"/>
              <a:t>U</a:t>
            </a:r>
            <a:r>
              <a:rPr lang="en-US"/>
              <a:t>ser Cost </a:t>
            </a:r>
            <a:r>
              <a:rPr lang="en-US" b="1"/>
              <a:t>E</a:t>
            </a:r>
            <a:r>
              <a:rPr lang="en-US"/>
              <a:t>valuation of </a:t>
            </a:r>
            <a:r>
              <a:rPr lang="en-US" b="1"/>
              <a:t>W</a:t>
            </a:r>
            <a:r>
              <a:rPr lang="en-US"/>
              <a:t>ork </a:t>
            </a:r>
            <a:r>
              <a:rPr lang="en-US" b="1"/>
              <a:t>Z</a:t>
            </a:r>
            <a:r>
              <a:rPr lang="en-US"/>
              <a:t>ones</a:t>
            </a:r>
          </a:p>
          <a:p>
            <a:r>
              <a:rPr lang="en-US"/>
              <a:t>For planning and scheduling freeway work zone lane closures</a:t>
            </a:r>
          </a:p>
          <a:p>
            <a:r>
              <a:rPr lang="en-US"/>
              <a:t>Analyzes traffic conditions on a freeway segment with and without a lane closure in place</a:t>
            </a:r>
          </a:p>
        </p:txBody>
      </p:sp>
      <p:pic>
        <p:nvPicPr>
          <p:cNvPr id="51204" name="Picture 4" descr="QUEWZ-98"/>
          <p:cNvPicPr>
            <a:picLocks noChangeAspect="1" noChangeArrowheads="1"/>
          </p:cNvPicPr>
          <p:nvPr/>
        </p:nvPicPr>
        <p:blipFill>
          <a:blip r:embed="rId3" cstate="print"/>
          <a:srcRect/>
          <a:stretch>
            <a:fillRect/>
          </a:stretch>
        </p:blipFill>
        <p:spPr bwMode="auto">
          <a:xfrm>
            <a:off x="1524000" y="4625181"/>
            <a:ext cx="6934200" cy="1417637"/>
          </a:xfrm>
          <a:prstGeom prst="rect">
            <a:avLst/>
          </a:prstGeom>
          <a:noFill/>
          <a:ln w="9525">
            <a:noFill/>
            <a:miter lim="800000"/>
            <a:headEnd/>
            <a:tailEnd/>
          </a:ln>
        </p:spPr>
      </p:pic>
      <p:sp>
        <p:nvSpPr>
          <p:cNvPr id="5" name="TextBox 4">
            <a:extLst>
              <a:ext uri="{FF2B5EF4-FFF2-40B4-BE49-F238E27FC236}">
                <a16:creationId xmlns:a16="http://schemas.microsoft.com/office/drawing/2014/main" id="{325688B3-A2A5-37FA-AD15-F226D69B6A19}"/>
              </a:ext>
              <a:ext uri="{C183D7F6-B498-43B3-948B-1728B52AA6E4}">
                <adec:decorative xmlns:adec="http://schemas.microsoft.com/office/drawing/2017/decorative" val="1"/>
              </a:ext>
            </a:extLst>
          </p:cNvPr>
          <p:cNvSpPr txBox="1"/>
          <p:nvPr/>
        </p:nvSpPr>
        <p:spPr>
          <a:xfrm>
            <a:off x="7086600" y="4343400"/>
            <a:ext cx="1143000" cy="230832"/>
          </a:xfrm>
          <a:prstGeom prst="rect">
            <a:avLst/>
          </a:prstGeom>
          <a:noFill/>
        </p:spPr>
        <p:txBody>
          <a:bodyPr wrap="square" rtlCol="0">
            <a:spAutoFit/>
          </a:bodyPr>
          <a:lstStyle/>
          <a:p>
            <a:r>
              <a:rPr lang="en-US" sz="900" dirty="0"/>
              <a:t>Image: TXDOT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Grp="1" noChangeArrowheads="1"/>
          </p:cNvSpPr>
          <p:nvPr>
            <p:ph type="title"/>
          </p:nvPr>
        </p:nvSpPr>
        <p:spPr/>
        <p:txBody>
          <a:bodyPr/>
          <a:lstStyle/>
          <a:p>
            <a:pPr eaLnBrk="1" hangingPunct="1">
              <a:defRPr/>
            </a:pPr>
            <a:r>
              <a:rPr lang="en-US" dirty="0"/>
              <a:t>FHWA “Traffic Analysis Toolbox”</a:t>
            </a:r>
          </a:p>
        </p:txBody>
      </p:sp>
      <p:sp>
        <p:nvSpPr>
          <p:cNvPr id="7171" name="Rectangle 3"/>
          <p:cNvSpPr>
            <a:spLocks noGrp="1" noChangeArrowheads="1"/>
          </p:cNvSpPr>
          <p:nvPr>
            <p:ph type="body" idx="1"/>
          </p:nvPr>
        </p:nvSpPr>
        <p:spPr>
          <a:xfrm>
            <a:off x="304800" y="1584325"/>
            <a:ext cx="8458200" cy="3216275"/>
          </a:xfrm>
        </p:spPr>
        <p:txBody>
          <a:bodyPr/>
          <a:lstStyle/>
          <a:p>
            <a:pPr eaLnBrk="1" hangingPunct="1"/>
            <a:r>
              <a:rPr lang="en-US"/>
              <a:t>A collective term used to describe a variety of software-based analytical procedures and methodologies</a:t>
            </a:r>
          </a:p>
          <a:p>
            <a:pPr eaLnBrk="1" hangingPunct="1"/>
            <a:r>
              <a:rPr lang="en-US"/>
              <a:t>Provides guidance, recommendations, and examples on the selection and use of traffic analysis tools</a:t>
            </a: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QUEWZ-98</a:t>
            </a:r>
          </a:p>
        </p:txBody>
      </p:sp>
      <p:sp>
        <p:nvSpPr>
          <p:cNvPr id="52227" name="Content Placeholder 2"/>
          <p:cNvSpPr>
            <a:spLocks noGrp="1"/>
          </p:cNvSpPr>
          <p:nvPr>
            <p:ph idx="1"/>
          </p:nvPr>
        </p:nvSpPr>
        <p:spPr/>
        <p:txBody>
          <a:bodyPr/>
          <a:lstStyle/>
          <a:p>
            <a:r>
              <a:rPr lang="en-US"/>
              <a:t>Developed by TTI and TXDOT</a:t>
            </a:r>
          </a:p>
          <a:p>
            <a:r>
              <a:rPr lang="en-US"/>
              <a:t>Simulates traffic flows through freeway segments (both with and without a work zone lane closure)</a:t>
            </a:r>
          </a:p>
          <a:p>
            <a:r>
              <a:rPr lang="en-US"/>
              <a:t> Estimate changes in traffic flow characteristics and added costs</a:t>
            </a:r>
          </a:p>
          <a:p>
            <a:r>
              <a:rPr lang="en-US"/>
              <a:t>Provides estimates of queues and costs</a:t>
            </a:r>
          </a:p>
          <a:p>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295400"/>
          </a:xfrm>
        </p:spPr>
        <p:txBody>
          <a:bodyPr/>
          <a:lstStyle/>
          <a:p>
            <a:pPr>
              <a:defRPr/>
            </a:pPr>
            <a:r>
              <a:rPr lang="en-US" dirty="0"/>
              <a:t>3. Construction Analysis for</a:t>
            </a:r>
            <a:br>
              <a:rPr lang="en-US" dirty="0"/>
            </a:br>
            <a:r>
              <a:rPr lang="en-US" dirty="0"/>
              <a:t>Pavement Rehab Strategies</a:t>
            </a:r>
          </a:p>
        </p:txBody>
      </p:sp>
      <p:sp>
        <p:nvSpPr>
          <p:cNvPr id="6" name="Content Placeholder 5"/>
          <p:cNvSpPr>
            <a:spLocks noGrp="1"/>
          </p:cNvSpPr>
          <p:nvPr>
            <p:ph idx="1"/>
          </p:nvPr>
        </p:nvSpPr>
        <p:spPr>
          <a:xfrm>
            <a:off x="152400" y="1447800"/>
            <a:ext cx="8686800" cy="3429000"/>
          </a:xfrm>
        </p:spPr>
        <p:txBody>
          <a:bodyPr/>
          <a:lstStyle/>
          <a:p>
            <a:pPr>
              <a:defRPr/>
            </a:pPr>
            <a:r>
              <a:rPr lang="fr-FR" dirty="0"/>
              <a:t>CA4PRS:</a:t>
            </a:r>
          </a:p>
          <a:p>
            <a:pPr lvl="1">
              <a:defRPr/>
            </a:pPr>
            <a:r>
              <a:rPr lang="en-US" kern="1200" dirty="0"/>
              <a:t>Estimates the distance a highway can be rehabilitated for various closure timeframes</a:t>
            </a:r>
          </a:p>
          <a:p>
            <a:pPr lvl="1">
              <a:defRPr/>
            </a:pPr>
            <a:r>
              <a:rPr lang="en-US" dirty="0"/>
              <a:t>Integrates pavement, construction, and traffic related decision-making</a:t>
            </a:r>
          </a:p>
          <a:p>
            <a:pPr lvl="1">
              <a:defRPr/>
            </a:pPr>
            <a:r>
              <a:rPr lang="en-US" dirty="0"/>
              <a:t>Can optimize rehab strategies</a:t>
            </a:r>
            <a:endParaRPr lang="en-US" kern="1200" dirty="0"/>
          </a:p>
          <a:p>
            <a:pPr lvl="1">
              <a:defRPr/>
            </a:pPr>
            <a:endParaRPr lang="en-US" kern="1200" dirty="0"/>
          </a:p>
          <a:p>
            <a:pPr>
              <a:defRPr/>
            </a:pPr>
            <a:endParaRPr lang="en-US" dirty="0"/>
          </a:p>
        </p:txBody>
      </p:sp>
      <p:pic>
        <p:nvPicPr>
          <p:cNvPr id="53252"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1524000" y="4953000"/>
            <a:ext cx="6826250" cy="1676400"/>
          </a:xfrm>
          <a:prstGeom prst="rect">
            <a:avLst/>
          </a:prstGeom>
          <a:noFill/>
          <a:ln w="9525">
            <a:noFill/>
            <a:miter lim="800000"/>
            <a:headEnd/>
            <a:tailEnd/>
          </a:ln>
        </p:spPr>
      </p:pic>
      <p:sp>
        <p:nvSpPr>
          <p:cNvPr id="5" name="TextBox 4">
            <a:extLst>
              <a:ext uri="{FF2B5EF4-FFF2-40B4-BE49-F238E27FC236}">
                <a16:creationId xmlns:a16="http://schemas.microsoft.com/office/drawing/2014/main" id="{A8B0C90B-CCA1-7C4C-D1A0-330FD54DF56D}"/>
              </a:ext>
              <a:ext uri="{C183D7F6-B498-43B3-948B-1728B52AA6E4}">
                <adec:decorative xmlns:adec="http://schemas.microsoft.com/office/drawing/2017/decorative" val="1"/>
              </a:ext>
            </a:extLst>
          </p:cNvPr>
          <p:cNvSpPr txBox="1"/>
          <p:nvPr/>
        </p:nvSpPr>
        <p:spPr>
          <a:xfrm>
            <a:off x="7207250" y="4645968"/>
            <a:ext cx="1143000" cy="230832"/>
          </a:xfrm>
          <a:prstGeom prst="rect">
            <a:avLst/>
          </a:prstGeom>
          <a:noFill/>
        </p:spPr>
        <p:txBody>
          <a:bodyPr wrap="square" rtlCol="0">
            <a:spAutoFit/>
          </a:bodyPr>
          <a:lstStyle/>
          <a:p>
            <a:r>
              <a:rPr lang="en-US" sz="900" dirty="0"/>
              <a:t>Image: Caltrans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CA4PRS</a:t>
            </a:r>
          </a:p>
        </p:txBody>
      </p:sp>
      <p:sp>
        <p:nvSpPr>
          <p:cNvPr id="54275" name="Content Placeholder 2"/>
          <p:cNvSpPr>
            <a:spLocks noGrp="1"/>
          </p:cNvSpPr>
          <p:nvPr>
            <p:ph idx="1"/>
          </p:nvPr>
        </p:nvSpPr>
        <p:spPr>
          <a:xfrm>
            <a:off x="457200" y="1600200"/>
            <a:ext cx="4419600" cy="4343400"/>
          </a:xfrm>
        </p:spPr>
        <p:txBody>
          <a:bodyPr/>
          <a:lstStyle/>
          <a:p>
            <a:r>
              <a:rPr lang="en-US" dirty="0"/>
              <a:t>Developed/supported by Caltrans</a:t>
            </a:r>
          </a:p>
          <a:p>
            <a:r>
              <a:rPr lang="en-US" dirty="0"/>
              <a:t>Helps balance pavement design, construction constraints, traffic operations and budgets</a:t>
            </a:r>
          </a:p>
        </p:txBody>
      </p:sp>
      <p:pic>
        <p:nvPicPr>
          <p:cNvPr id="54276" name="Picture 2" descr="Trucks driving through freeway work zone overhead view"/>
          <p:cNvPicPr>
            <a:picLocks noChangeAspect="1" noChangeArrowheads="1"/>
          </p:cNvPicPr>
          <p:nvPr/>
        </p:nvPicPr>
        <p:blipFill>
          <a:blip r:embed="rId3" cstate="print"/>
          <a:srcRect/>
          <a:stretch>
            <a:fillRect/>
          </a:stretch>
        </p:blipFill>
        <p:spPr bwMode="auto">
          <a:xfrm>
            <a:off x="5105400" y="1600200"/>
            <a:ext cx="3505200" cy="2628900"/>
          </a:xfrm>
          <a:prstGeom prst="rect">
            <a:avLst/>
          </a:prstGeom>
          <a:noFill/>
          <a:ln w="9525">
            <a:noFill/>
            <a:miter lim="800000"/>
            <a:headEnd/>
            <a:tailEnd/>
          </a:ln>
        </p:spPr>
      </p:pic>
      <p:pic>
        <p:nvPicPr>
          <p:cNvPr id="54277" name="Picture 6" descr="Truck on the highway being loaded"/>
          <p:cNvPicPr>
            <a:picLocks noChangeAspect="1" noChangeArrowheads="1"/>
          </p:cNvPicPr>
          <p:nvPr/>
        </p:nvPicPr>
        <p:blipFill>
          <a:blip r:embed="rId4" cstate="print"/>
          <a:srcRect r="46474"/>
          <a:stretch>
            <a:fillRect/>
          </a:stretch>
        </p:blipFill>
        <p:spPr bwMode="auto">
          <a:xfrm>
            <a:off x="4191000" y="4260476"/>
            <a:ext cx="2819400" cy="2295525"/>
          </a:xfrm>
          <a:prstGeom prst="rect">
            <a:avLst/>
          </a:prstGeom>
          <a:noFill/>
          <a:ln w="9525">
            <a:noFill/>
            <a:miter lim="800000"/>
            <a:headEnd/>
            <a:tailEnd/>
          </a:ln>
        </p:spPr>
      </p:pic>
      <p:sp>
        <p:nvSpPr>
          <p:cNvPr id="6" name="TextBox 5">
            <a:extLst>
              <a:ext uri="{FF2B5EF4-FFF2-40B4-BE49-F238E27FC236}">
                <a16:creationId xmlns:a16="http://schemas.microsoft.com/office/drawing/2014/main" id="{66608458-DC01-168A-F85C-5CACBF2B9052}"/>
              </a:ext>
              <a:ext uri="{C183D7F6-B498-43B3-948B-1728B52AA6E4}">
                <adec:decorative xmlns:adec="http://schemas.microsoft.com/office/drawing/2017/decorative" val="1"/>
              </a:ext>
            </a:extLst>
          </p:cNvPr>
          <p:cNvSpPr txBox="1"/>
          <p:nvPr/>
        </p:nvSpPr>
        <p:spPr>
          <a:xfrm>
            <a:off x="7315200" y="4260476"/>
            <a:ext cx="1143000" cy="230832"/>
          </a:xfrm>
          <a:prstGeom prst="rect">
            <a:avLst/>
          </a:prstGeom>
          <a:noFill/>
        </p:spPr>
        <p:txBody>
          <a:bodyPr wrap="square" rtlCol="0">
            <a:spAutoFit/>
          </a:bodyPr>
          <a:lstStyle/>
          <a:p>
            <a:r>
              <a:rPr lang="en-US" sz="900" dirty="0"/>
              <a:t>Images: Caltrans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dirty="0"/>
          </a:p>
        </p:txBody>
      </p:sp>
      <p:pic>
        <p:nvPicPr>
          <p:cNvPr id="55299"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0" y="0"/>
            <a:ext cx="9153525" cy="6858000"/>
          </a:xfrm>
          <a:prstGeom prst="rect">
            <a:avLst/>
          </a:prstGeom>
          <a:noFill/>
          <a:ln w="9525">
            <a:noFill/>
            <a:miter lim="800000"/>
            <a:headEnd/>
            <a:tailEnd/>
          </a:ln>
        </p:spPr>
      </p:pic>
      <p:sp>
        <p:nvSpPr>
          <p:cNvPr id="4" name="TextBox 3">
            <a:extLst>
              <a:ext uri="{FF2B5EF4-FFF2-40B4-BE49-F238E27FC236}">
                <a16:creationId xmlns:a16="http://schemas.microsoft.com/office/drawing/2014/main" id="{D6401FF3-37B6-4865-4AF4-F27B33D20D8A}"/>
              </a:ext>
              <a:ext uri="{C183D7F6-B498-43B3-948B-1728B52AA6E4}">
                <adec:decorative xmlns:adec="http://schemas.microsoft.com/office/drawing/2017/decorative" val="1"/>
              </a:ext>
            </a:extLst>
          </p:cNvPr>
          <p:cNvSpPr txBox="1"/>
          <p:nvPr/>
        </p:nvSpPr>
        <p:spPr>
          <a:xfrm>
            <a:off x="228600" y="6324600"/>
            <a:ext cx="1143000" cy="230832"/>
          </a:xfrm>
          <a:prstGeom prst="rect">
            <a:avLst/>
          </a:prstGeom>
          <a:noFill/>
        </p:spPr>
        <p:txBody>
          <a:bodyPr wrap="square" rtlCol="0">
            <a:spAutoFit/>
          </a:bodyPr>
          <a:lstStyle/>
          <a:p>
            <a:r>
              <a:rPr lang="en-US" sz="900" dirty="0"/>
              <a:t>Image: Caltrans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4. Dynasmart-P</a:t>
            </a:r>
          </a:p>
        </p:txBody>
      </p:sp>
      <p:sp>
        <p:nvSpPr>
          <p:cNvPr id="56323" name="Content Placeholder 2"/>
          <p:cNvSpPr>
            <a:spLocks noGrp="1"/>
          </p:cNvSpPr>
          <p:nvPr>
            <p:ph idx="1"/>
          </p:nvPr>
        </p:nvSpPr>
        <p:spPr>
          <a:xfrm>
            <a:off x="4038600" y="1676400"/>
            <a:ext cx="4953000" cy="4343400"/>
          </a:xfrm>
        </p:spPr>
        <p:txBody>
          <a:bodyPr/>
          <a:lstStyle/>
          <a:p>
            <a:r>
              <a:rPr lang="en-US"/>
              <a:t>Mesoscopic simulation model with dynamic traffic assignment</a:t>
            </a:r>
          </a:p>
          <a:p>
            <a:r>
              <a:rPr lang="en-US"/>
              <a:t>Has been used for analyzing regional work zone impacts</a:t>
            </a:r>
          </a:p>
          <a:p>
            <a:endParaRPr lang="en-US"/>
          </a:p>
        </p:txBody>
      </p:sp>
      <p:pic>
        <p:nvPicPr>
          <p:cNvPr id="56324"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228600" y="1524000"/>
            <a:ext cx="3692525" cy="3962400"/>
          </a:xfrm>
          <a:prstGeom prst="rect">
            <a:avLst/>
          </a:prstGeom>
          <a:noFill/>
          <a:ln w="9525">
            <a:noFill/>
            <a:miter lim="800000"/>
            <a:headEnd/>
            <a:tailEnd/>
          </a:ln>
        </p:spPr>
      </p:pic>
      <p:sp>
        <p:nvSpPr>
          <p:cNvPr id="5" name="TextBox 4">
            <a:extLst>
              <a:ext uri="{FF2B5EF4-FFF2-40B4-BE49-F238E27FC236}">
                <a16:creationId xmlns:a16="http://schemas.microsoft.com/office/drawing/2014/main" id="{43EB869F-EB50-0AF8-5761-9105C8B09E83}"/>
              </a:ext>
              <a:ext uri="{C183D7F6-B498-43B3-948B-1728B52AA6E4}">
                <adec:decorative xmlns:adec="http://schemas.microsoft.com/office/drawing/2017/decorative" val="1"/>
              </a:ext>
            </a:extLst>
          </p:cNvPr>
          <p:cNvSpPr txBox="1"/>
          <p:nvPr/>
        </p:nvSpPr>
        <p:spPr>
          <a:xfrm>
            <a:off x="203200" y="5511800"/>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Dynasmart-P</a:t>
            </a:r>
          </a:p>
        </p:txBody>
      </p:sp>
      <p:sp>
        <p:nvSpPr>
          <p:cNvPr id="57347" name="Content Placeholder 2"/>
          <p:cNvSpPr>
            <a:spLocks noGrp="1"/>
          </p:cNvSpPr>
          <p:nvPr>
            <p:ph idx="1"/>
          </p:nvPr>
        </p:nvSpPr>
        <p:spPr>
          <a:xfrm>
            <a:off x="304800" y="1676400"/>
            <a:ext cx="4114800" cy="4343400"/>
          </a:xfrm>
        </p:spPr>
        <p:txBody>
          <a:bodyPr/>
          <a:lstStyle/>
          <a:p>
            <a:r>
              <a:rPr lang="en-US" dirty="0"/>
              <a:t>Supports:</a:t>
            </a:r>
          </a:p>
          <a:p>
            <a:pPr lvl="1"/>
            <a:r>
              <a:rPr lang="en-US" dirty="0"/>
              <a:t>Network planning &amp; traffic operations decisions</a:t>
            </a:r>
          </a:p>
          <a:p>
            <a:pPr lvl="1"/>
            <a:r>
              <a:rPr lang="en-US" dirty="0"/>
              <a:t>Evaluation of ITS deployment options</a:t>
            </a:r>
          </a:p>
        </p:txBody>
      </p:sp>
      <p:pic>
        <p:nvPicPr>
          <p:cNvPr id="57348"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4419600" y="1676400"/>
            <a:ext cx="4191000" cy="4497307"/>
          </a:xfrm>
          <a:prstGeom prst="rect">
            <a:avLst/>
          </a:prstGeom>
          <a:noFill/>
          <a:ln w="9525">
            <a:noFill/>
            <a:miter lim="800000"/>
            <a:headEnd/>
            <a:tailEnd/>
          </a:ln>
        </p:spPr>
      </p:pic>
      <p:sp>
        <p:nvSpPr>
          <p:cNvPr id="5" name="TextBox 4">
            <a:extLst>
              <a:ext uri="{FF2B5EF4-FFF2-40B4-BE49-F238E27FC236}">
                <a16:creationId xmlns:a16="http://schemas.microsoft.com/office/drawing/2014/main" id="{E785C960-AC3C-10D2-80CD-1A8484D39687}"/>
              </a:ext>
              <a:ext uri="{C183D7F6-B498-43B3-948B-1728B52AA6E4}">
                <adec:decorative xmlns:adec="http://schemas.microsoft.com/office/drawing/2017/decorative" val="1"/>
              </a:ext>
            </a:extLst>
          </p:cNvPr>
          <p:cNvSpPr txBox="1"/>
          <p:nvPr/>
        </p:nvSpPr>
        <p:spPr>
          <a:xfrm>
            <a:off x="6477000" y="6199107"/>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Dynasmart-P Applications</a:t>
            </a:r>
          </a:p>
        </p:txBody>
      </p:sp>
      <p:sp>
        <p:nvSpPr>
          <p:cNvPr id="58371" name="Content Placeholder 2"/>
          <p:cNvSpPr>
            <a:spLocks noGrp="1"/>
          </p:cNvSpPr>
          <p:nvPr>
            <p:ph idx="1"/>
          </p:nvPr>
        </p:nvSpPr>
        <p:spPr>
          <a:xfrm>
            <a:off x="228600" y="1676400"/>
            <a:ext cx="8610600" cy="3200400"/>
          </a:xfrm>
        </p:spPr>
        <p:txBody>
          <a:bodyPr/>
          <a:lstStyle/>
          <a:p>
            <a:r>
              <a:rPr lang="en-US" dirty="0"/>
              <a:t>Providing dynamic traffic assignment methods for traditional transportation planning analyses</a:t>
            </a:r>
          </a:p>
          <a:p>
            <a:r>
              <a:rPr lang="en-US" dirty="0"/>
              <a:t>Assessing the impacts of ITS technologies, such as dynamic message signs, ramp meters and in-vehicle guidance systems on the transportation network</a:t>
            </a:r>
          </a:p>
        </p:txBody>
      </p:sp>
      <p:pic>
        <p:nvPicPr>
          <p:cNvPr id="101378"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2743200" y="4267200"/>
            <a:ext cx="5433934" cy="2209800"/>
          </a:xfrm>
          <a:prstGeom prst="rect">
            <a:avLst/>
          </a:prstGeom>
          <a:noFill/>
        </p:spPr>
      </p:pic>
      <p:sp>
        <p:nvSpPr>
          <p:cNvPr id="6" name="TextBox 5">
            <a:extLst>
              <a:ext uri="{FF2B5EF4-FFF2-40B4-BE49-F238E27FC236}">
                <a16:creationId xmlns:a16="http://schemas.microsoft.com/office/drawing/2014/main" id="{5D438369-61D7-6DD2-711E-5AC702EFFD1D}"/>
              </a:ext>
              <a:ext uri="{C183D7F6-B498-43B3-948B-1728B52AA6E4}">
                <adec:decorative xmlns:adec="http://schemas.microsoft.com/office/drawing/2017/decorative" val="1"/>
              </a:ext>
            </a:extLst>
          </p:cNvPr>
          <p:cNvSpPr txBox="1"/>
          <p:nvPr/>
        </p:nvSpPr>
        <p:spPr>
          <a:xfrm>
            <a:off x="6793667" y="6208068"/>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a:t>Dynasmart</a:t>
            </a:r>
            <a:r>
              <a:rPr lang="en-US" dirty="0"/>
              <a:t>-P Applications (cont.)</a:t>
            </a:r>
          </a:p>
        </p:txBody>
      </p:sp>
      <p:sp>
        <p:nvSpPr>
          <p:cNvPr id="59395" name="Content Placeholder 2"/>
          <p:cNvSpPr>
            <a:spLocks noGrp="1"/>
          </p:cNvSpPr>
          <p:nvPr>
            <p:ph idx="1"/>
          </p:nvPr>
        </p:nvSpPr>
        <p:spPr>
          <a:xfrm>
            <a:off x="381000" y="1524000"/>
            <a:ext cx="8382000" cy="4343400"/>
          </a:xfrm>
        </p:spPr>
        <p:txBody>
          <a:bodyPr/>
          <a:lstStyle/>
          <a:p>
            <a:r>
              <a:rPr lang="en-US" dirty="0"/>
              <a:t>Assessing the impacts of different traffic operations and control strategies</a:t>
            </a:r>
          </a:p>
          <a:p>
            <a:r>
              <a:rPr lang="en-US" dirty="0"/>
              <a:t>Supporting decision-making for regional work zone management </a:t>
            </a:r>
          </a:p>
          <a:p>
            <a:r>
              <a:rPr lang="en-US" dirty="0"/>
              <a:t>Evaluating incident management and special event management strategies </a:t>
            </a:r>
          </a:p>
        </p:txBody>
      </p:sp>
      <p:pic>
        <p:nvPicPr>
          <p:cNvPr id="99330"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2659505" y="4876800"/>
            <a:ext cx="4122295" cy="1676400"/>
          </a:xfrm>
          <a:prstGeom prst="rect">
            <a:avLst/>
          </a:prstGeom>
          <a:noFill/>
        </p:spPr>
      </p:pic>
      <p:sp>
        <p:nvSpPr>
          <p:cNvPr id="6" name="TextBox 5">
            <a:extLst>
              <a:ext uri="{FF2B5EF4-FFF2-40B4-BE49-F238E27FC236}">
                <a16:creationId xmlns:a16="http://schemas.microsoft.com/office/drawing/2014/main" id="{FB7B60DA-6786-7E9A-3B06-17A9DA75858E}"/>
              </a:ext>
              <a:ext uri="{C183D7F6-B498-43B3-948B-1728B52AA6E4}">
                <adec:decorative xmlns:adec="http://schemas.microsoft.com/office/drawing/2017/decorative" val="1"/>
              </a:ext>
            </a:extLst>
          </p:cNvPr>
          <p:cNvSpPr txBox="1"/>
          <p:nvPr/>
        </p:nvSpPr>
        <p:spPr>
          <a:xfrm>
            <a:off x="5715000" y="6437784"/>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a:t>Dynasmart</a:t>
            </a:r>
            <a:r>
              <a:rPr lang="en-US" dirty="0"/>
              <a:t>-P Applications (cont.)</a:t>
            </a:r>
          </a:p>
        </p:txBody>
      </p:sp>
      <p:sp>
        <p:nvSpPr>
          <p:cNvPr id="60419" name="Content Placeholder 2"/>
          <p:cNvSpPr>
            <a:spLocks noGrp="1"/>
          </p:cNvSpPr>
          <p:nvPr>
            <p:ph idx="1"/>
          </p:nvPr>
        </p:nvSpPr>
        <p:spPr>
          <a:xfrm>
            <a:off x="152400" y="1524000"/>
            <a:ext cx="4800600" cy="5105400"/>
          </a:xfrm>
          <a:solidFill>
            <a:schemeClr val="bg1"/>
          </a:solidFill>
        </p:spPr>
        <p:txBody>
          <a:bodyPr/>
          <a:lstStyle/>
          <a:p>
            <a:r>
              <a:rPr lang="en-US" dirty="0"/>
              <a:t>Evaluating congestion- pricing schemes</a:t>
            </a:r>
          </a:p>
          <a:p>
            <a:r>
              <a:rPr lang="en-US" dirty="0"/>
              <a:t>Providing information to support integrated transportation corridor investment decisions</a:t>
            </a:r>
          </a:p>
          <a:p>
            <a:r>
              <a:rPr lang="en-US" dirty="0"/>
              <a:t>Helping to improve estimates of mobile source emissions </a:t>
            </a:r>
          </a:p>
          <a:p>
            <a:endParaRPr lang="en-US" dirty="0"/>
          </a:p>
        </p:txBody>
      </p:sp>
      <p:pic>
        <p:nvPicPr>
          <p:cNvPr id="60420"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r="68571" b="60062"/>
          <a:stretch>
            <a:fillRect/>
          </a:stretch>
        </p:blipFill>
        <p:spPr bwMode="auto">
          <a:xfrm>
            <a:off x="5029200" y="1447800"/>
            <a:ext cx="3581400" cy="4883727"/>
          </a:xfrm>
          <a:prstGeom prst="rect">
            <a:avLst/>
          </a:prstGeom>
          <a:noFill/>
          <a:ln w="9525">
            <a:noFill/>
            <a:miter lim="800000"/>
            <a:headEnd/>
            <a:tailEnd/>
          </a:ln>
        </p:spPr>
      </p:pic>
      <p:sp>
        <p:nvSpPr>
          <p:cNvPr id="5" name="TextBox 4">
            <a:extLst>
              <a:ext uri="{FF2B5EF4-FFF2-40B4-BE49-F238E27FC236}">
                <a16:creationId xmlns:a16="http://schemas.microsoft.com/office/drawing/2014/main" id="{BDFA43FD-16D4-6A10-095E-FF37592B7BAE}"/>
              </a:ext>
              <a:ext uri="{C183D7F6-B498-43B3-948B-1728B52AA6E4}">
                <adec:decorative xmlns:adec="http://schemas.microsoft.com/office/drawing/2017/decorative" val="1"/>
              </a:ext>
            </a:extLst>
          </p:cNvPr>
          <p:cNvSpPr txBox="1"/>
          <p:nvPr/>
        </p:nvSpPr>
        <p:spPr>
          <a:xfrm>
            <a:off x="4953000" y="6405495"/>
            <a:ext cx="11430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Three Methodologies</a:t>
            </a:r>
          </a:p>
        </p:txBody>
      </p:sp>
      <p:sp>
        <p:nvSpPr>
          <p:cNvPr id="61443" name="Content Placeholder 2"/>
          <p:cNvSpPr>
            <a:spLocks noGrp="1"/>
          </p:cNvSpPr>
          <p:nvPr>
            <p:ph idx="1"/>
          </p:nvPr>
        </p:nvSpPr>
        <p:spPr>
          <a:xfrm>
            <a:off x="457200" y="1600200"/>
            <a:ext cx="4114800" cy="1981200"/>
          </a:xfrm>
        </p:spPr>
        <p:txBody>
          <a:bodyPr/>
          <a:lstStyle/>
          <a:p>
            <a:pPr marL="514350" indent="-514350">
              <a:buFont typeface="Verdana" pitchFamily="34" charset="0"/>
              <a:buAutoNum type="arabicPeriod"/>
            </a:pPr>
            <a:r>
              <a:rPr lang="en-US"/>
              <a:t>Screening</a:t>
            </a:r>
          </a:p>
          <a:p>
            <a:pPr marL="514350" indent="-514350">
              <a:buFont typeface="Verdana" pitchFamily="34" charset="0"/>
              <a:buAutoNum type="arabicPeriod"/>
            </a:pPr>
            <a:r>
              <a:rPr lang="en-US"/>
              <a:t>Mono-Scale</a:t>
            </a:r>
          </a:p>
          <a:p>
            <a:pPr marL="514350" indent="-514350">
              <a:buFont typeface="Verdana" pitchFamily="34" charset="0"/>
              <a:buAutoNum type="arabicPeriod"/>
            </a:pPr>
            <a:r>
              <a:rPr lang="en-US"/>
              <a:t>Multi-Scale</a:t>
            </a:r>
          </a:p>
        </p:txBody>
      </p:sp>
      <p:sp>
        <p:nvSpPr>
          <p:cNvPr id="4" name="TextBox 3" descr="Each with strengths and weaknesses!&#10;"/>
          <p:cNvSpPr txBox="1">
            <a:spLocks noChangeArrowheads="1"/>
          </p:cNvSpPr>
          <p:nvPr/>
        </p:nvSpPr>
        <p:spPr bwMode="auto">
          <a:xfrm>
            <a:off x="304800" y="3733800"/>
            <a:ext cx="3962400" cy="1200150"/>
          </a:xfrm>
          <a:prstGeom prst="rect">
            <a:avLst/>
          </a:prstGeom>
          <a:solidFill>
            <a:schemeClr val="bg1"/>
          </a:solidFill>
          <a:ln w="9525">
            <a:solidFill>
              <a:srgbClr val="C00000"/>
            </a:solidFill>
            <a:miter lim="800000"/>
            <a:headEnd/>
            <a:tailEnd/>
          </a:ln>
        </p:spPr>
        <p:txBody>
          <a:bodyPr>
            <a:spAutoFit/>
          </a:bodyPr>
          <a:lstStyle/>
          <a:p>
            <a:pPr algn="ctr"/>
            <a:r>
              <a:rPr lang="en-US" sz="3600" b="1" i="1" dirty="0">
                <a:latin typeface="Calibri" pitchFamily="34" charset="0"/>
              </a:rPr>
              <a:t>Each with strengths and weaknesses!</a:t>
            </a:r>
          </a:p>
        </p:txBody>
      </p:sp>
      <p:pic>
        <p:nvPicPr>
          <p:cNvPr id="60421" name="Picture 5" descr="3">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4876800" y="1828800"/>
            <a:ext cx="3352800" cy="3352800"/>
          </a:xfrm>
          <a:prstGeom prst="rect">
            <a:avLst/>
          </a:prstGeom>
          <a:noFill/>
          <a:ln w="9525">
            <a:solidFill>
              <a:srgbClr val="C00000"/>
            </a:solidFill>
            <a:miter lim="800000"/>
            <a:headEnd/>
            <a:tailEnd/>
          </a:ln>
          <a:effectLst>
            <a:outerShdw blurRad="76200" dir="18900000" sy="23000" kx="-1200000" algn="bl" rotWithShape="0">
              <a:prstClr val="black">
                <a:alpha val="2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Tool Selection Principles</a:t>
            </a:r>
          </a:p>
        </p:txBody>
      </p:sp>
      <p:sp>
        <p:nvSpPr>
          <p:cNvPr id="8195" name="Content Placeholder 2"/>
          <p:cNvSpPr>
            <a:spLocks noGrp="1"/>
          </p:cNvSpPr>
          <p:nvPr>
            <p:ph idx="1"/>
          </p:nvPr>
        </p:nvSpPr>
        <p:spPr>
          <a:xfrm>
            <a:off x="228600" y="1676400"/>
            <a:ext cx="5562600" cy="4495800"/>
          </a:xfrm>
        </p:spPr>
        <p:txBody>
          <a:bodyPr/>
          <a:lstStyle/>
          <a:p>
            <a:r>
              <a:rPr lang="en-US"/>
              <a:t>No single tool can do everything</a:t>
            </a:r>
          </a:p>
          <a:p>
            <a:r>
              <a:rPr lang="en-US"/>
              <a:t>No black box</a:t>
            </a:r>
          </a:p>
          <a:p>
            <a:r>
              <a:rPr lang="en-US"/>
              <a:t>Tool chosen depends on</a:t>
            </a:r>
          </a:p>
          <a:p>
            <a:pPr lvl="1"/>
            <a:r>
              <a:rPr lang="en-US"/>
              <a:t>Accuracy needed</a:t>
            </a:r>
          </a:p>
          <a:p>
            <a:pPr lvl="1"/>
            <a:r>
              <a:rPr lang="en-US"/>
              <a:t>Data available</a:t>
            </a:r>
          </a:p>
          <a:p>
            <a:pPr lvl="1"/>
            <a:r>
              <a:rPr lang="en-US"/>
              <a:t>Resources available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1. Screening</a:t>
            </a:r>
          </a:p>
        </p:txBody>
      </p:sp>
      <p:sp>
        <p:nvSpPr>
          <p:cNvPr id="62467" name="Content Placeholder 2"/>
          <p:cNvSpPr>
            <a:spLocks noGrp="1"/>
          </p:cNvSpPr>
          <p:nvPr>
            <p:ph idx="1"/>
          </p:nvPr>
        </p:nvSpPr>
        <p:spPr>
          <a:xfrm>
            <a:off x="304800" y="1600200"/>
            <a:ext cx="8839200" cy="4343400"/>
          </a:xfrm>
        </p:spPr>
        <p:txBody>
          <a:bodyPr/>
          <a:lstStyle/>
          <a:p>
            <a:r>
              <a:rPr lang="en-US" dirty="0"/>
              <a:t>The use of simpler tools with limited data to screen WZ projects for more in-depth analysis</a:t>
            </a:r>
          </a:p>
          <a:p>
            <a:r>
              <a:rPr lang="en-US" dirty="0"/>
              <a:t>Tells you:</a:t>
            </a:r>
          </a:p>
          <a:p>
            <a:pPr lvl="1"/>
            <a:r>
              <a:rPr lang="en-US" dirty="0"/>
              <a:t>Where to spend your money</a:t>
            </a:r>
          </a:p>
          <a:p>
            <a:pPr lvl="1"/>
            <a:r>
              <a:rPr lang="en-US" dirty="0"/>
              <a:t>Which projects are critical</a:t>
            </a:r>
          </a:p>
          <a:p>
            <a:r>
              <a:rPr lang="en-US" b="1" dirty="0"/>
              <a:t>ADVANTAGE: </a:t>
            </a:r>
            <a:r>
              <a:rPr lang="en-US" dirty="0"/>
              <a:t>Fewer resources needed</a:t>
            </a:r>
          </a:p>
          <a:p>
            <a:r>
              <a:rPr lang="en-US" b="1" dirty="0"/>
              <a:t>DISADVANTAGE: </a:t>
            </a:r>
            <a:r>
              <a:rPr lang="en-US" dirty="0"/>
              <a:t>Results not definite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2. Mono-Scale</a:t>
            </a:r>
          </a:p>
        </p:txBody>
      </p:sp>
      <p:sp>
        <p:nvSpPr>
          <p:cNvPr id="63491" name="Content Placeholder 2"/>
          <p:cNvSpPr>
            <a:spLocks noGrp="1"/>
          </p:cNvSpPr>
          <p:nvPr>
            <p:ph idx="1"/>
          </p:nvPr>
        </p:nvSpPr>
        <p:spPr>
          <a:xfrm>
            <a:off x="457200" y="1676400"/>
            <a:ext cx="8305800" cy="4343400"/>
          </a:xfrm>
        </p:spPr>
        <p:txBody>
          <a:bodyPr/>
          <a:lstStyle/>
          <a:p>
            <a:r>
              <a:rPr lang="en-US" dirty="0"/>
              <a:t>A single analytical tool applied consistently throughout the project</a:t>
            </a:r>
          </a:p>
          <a:p>
            <a:r>
              <a:rPr lang="en-US" dirty="0"/>
              <a:t>Attractive if a calibrated, well-maintained, reliable model available</a:t>
            </a:r>
          </a:p>
          <a:p>
            <a:r>
              <a:rPr lang="en-US" b="1" dirty="0"/>
              <a:t>ADVANTAGE: </a:t>
            </a:r>
            <a:r>
              <a:rPr lang="en-US" dirty="0"/>
              <a:t>Model consistency guaranteed</a:t>
            </a:r>
          </a:p>
          <a:p>
            <a:r>
              <a:rPr lang="en-US" b="1" dirty="0"/>
              <a:t>DISADVANTAGE: </a:t>
            </a:r>
            <a:r>
              <a:rPr lang="en-US" dirty="0"/>
              <a:t>A single tool may not be well-suited for everything</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3. Multi-Scale</a:t>
            </a:r>
          </a:p>
        </p:txBody>
      </p:sp>
      <p:sp>
        <p:nvSpPr>
          <p:cNvPr id="64515" name="Content Placeholder 2"/>
          <p:cNvSpPr>
            <a:spLocks noGrp="1"/>
          </p:cNvSpPr>
          <p:nvPr>
            <p:ph idx="1"/>
          </p:nvPr>
        </p:nvSpPr>
        <p:spPr>
          <a:xfrm>
            <a:off x="533400" y="1600200"/>
            <a:ext cx="8229600" cy="4343400"/>
          </a:xfrm>
        </p:spPr>
        <p:txBody>
          <a:bodyPr/>
          <a:lstStyle/>
          <a:p>
            <a:r>
              <a:rPr lang="en-US" dirty="0"/>
              <a:t>Several tools used throughout the project</a:t>
            </a:r>
          </a:p>
          <a:p>
            <a:r>
              <a:rPr lang="en-US" dirty="0"/>
              <a:t>Use only on large projects with a large WZ impact area</a:t>
            </a:r>
          </a:p>
          <a:p>
            <a:r>
              <a:rPr lang="en-US" b="1" dirty="0"/>
              <a:t>ADVANTAGE: </a:t>
            </a:r>
            <a:r>
              <a:rPr lang="en-US" dirty="0"/>
              <a:t>Checks and balances</a:t>
            </a:r>
          </a:p>
          <a:p>
            <a:r>
              <a:rPr lang="en-US" b="1" dirty="0"/>
              <a:t>DISADVANTAGE: </a:t>
            </a:r>
            <a:r>
              <a:rPr lang="en-US" dirty="0"/>
              <a:t>Staff, data, time resources are significant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DISCUSSION</a:t>
            </a:r>
          </a:p>
        </p:txBody>
      </p:sp>
      <p:sp>
        <p:nvSpPr>
          <p:cNvPr id="65539" name="Content Placeholder 2"/>
          <p:cNvSpPr>
            <a:spLocks noGrp="1"/>
          </p:cNvSpPr>
          <p:nvPr>
            <p:ph idx="1"/>
          </p:nvPr>
        </p:nvSpPr>
        <p:spPr>
          <a:xfrm>
            <a:off x="381000" y="1752600"/>
            <a:ext cx="5867400" cy="3657600"/>
          </a:xfrm>
        </p:spPr>
        <p:txBody>
          <a:bodyPr/>
          <a:lstStyle/>
          <a:p>
            <a:r>
              <a:rPr lang="en-US" dirty="0"/>
              <a:t>Which approach is better for you and why?</a:t>
            </a:r>
          </a:p>
          <a:p>
            <a:r>
              <a:rPr lang="en-US" dirty="0"/>
              <a:t>Which one would you use? Why?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Identifying a Methodology:</a:t>
            </a:r>
            <a:br>
              <a:rPr lang="en-US" dirty="0"/>
            </a:br>
            <a:r>
              <a:rPr lang="en-US" dirty="0"/>
              <a:t>Questions to Ask:</a:t>
            </a:r>
          </a:p>
        </p:txBody>
      </p:sp>
      <p:sp>
        <p:nvSpPr>
          <p:cNvPr id="66563" name="Content Placeholder 2"/>
          <p:cNvSpPr>
            <a:spLocks noGrp="1"/>
          </p:cNvSpPr>
          <p:nvPr>
            <p:ph idx="1"/>
          </p:nvPr>
        </p:nvSpPr>
        <p:spPr>
          <a:xfrm>
            <a:off x="228600" y="1600200"/>
            <a:ext cx="7696200" cy="4114800"/>
          </a:xfrm>
          <a:solidFill>
            <a:schemeClr val="bg1"/>
          </a:solidFill>
        </p:spPr>
        <p:txBody>
          <a:bodyPr/>
          <a:lstStyle/>
          <a:p>
            <a:r>
              <a:rPr lang="en-US" i="1" dirty="0"/>
              <a:t>Does it make sense to move forward with work zone analysis for a given project?</a:t>
            </a:r>
          </a:p>
          <a:p>
            <a:r>
              <a:rPr lang="en-US" i="1" dirty="0"/>
              <a:t>What criteria should be used to select an actual modeling approach for a project?</a:t>
            </a:r>
          </a:p>
          <a:p>
            <a:r>
              <a:rPr lang="en-US" i="1" dirty="0"/>
              <a:t>Which challenges and imitations exist?</a:t>
            </a:r>
          </a:p>
          <a:p>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Challenges and Limitations</a:t>
            </a:r>
          </a:p>
        </p:txBody>
      </p:sp>
      <p:sp>
        <p:nvSpPr>
          <p:cNvPr id="3" name="Content Placeholder 2"/>
          <p:cNvSpPr>
            <a:spLocks noGrp="1"/>
          </p:cNvSpPr>
          <p:nvPr>
            <p:ph idx="1"/>
          </p:nvPr>
        </p:nvSpPr>
        <p:spPr/>
        <p:txBody>
          <a:bodyPr/>
          <a:lstStyle/>
          <a:p>
            <a:pPr marL="514350" indent="-514350">
              <a:buFont typeface="+mj-lt"/>
              <a:buAutoNum type="arabicPeriod"/>
              <a:defRPr/>
            </a:pPr>
            <a:r>
              <a:rPr lang="en-US" dirty="0"/>
              <a:t>Lack of quality data</a:t>
            </a:r>
          </a:p>
          <a:p>
            <a:pPr marL="514350" indent="-514350">
              <a:buFont typeface="+mj-lt"/>
              <a:buAutoNum type="arabicPeriod"/>
              <a:defRPr/>
            </a:pPr>
            <a:r>
              <a:rPr lang="en-US" dirty="0"/>
              <a:t>Limited empirical data</a:t>
            </a:r>
          </a:p>
          <a:p>
            <a:pPr marL="514350" indent="-514350">
              <a:buFont typeface="+mj-lt"/>
              <a:buAutoNum type="arabicPeriod"/>
              <a:defRPr/>
            </a:pPr>
            <a:r>
              <a:rPr lang="en-US" dirty="0"/>
              <a:t>Limited funding</a:t>
            </a:r>
          </a:p>
          <a:p>
            <a:pPr marL="514350" indent="-514350">
              <a:buFont typeface="+mj-lt"/>
              <a:buAutoNum type="arabicPeriod"/>
              <a:defRPr/>
            </a:pPr>
            <a:r>
              <a:rPr lang="en-US" dirty="0"/>
              <a:t>Availability of training</a:t>
            </a:r>
          </a:p>
          <a:p>
            <a:pPr marL="514350" indent="-514350">
              <a:buFont typeface="+mj-lt"/>
              <a:buAutoNum type="arabicPeriod"/>
              <a:defRPr/>
            </a:pPr>
            <a:r>
              <a:rPr lang="en-US" dirty="0"/>
              <a:t>Limited resources</a:t>
            </a:r>
          </a:p>
          <a:p>
            <a:pPr>
              <a:defRPr/>
            </a:pPr>
            <a:endParaRPr lang="en-US" dirty="0"/>
          </a:p>
        </p:txBody>
      </p:sp>
      <p:pic>
        <p:nvPicPr>
          <p:cNvPr id="82946" name="Picture 2" descr="yellow Challenges Ahead sign"/>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00600" y="1371600"/>
            <a:ext cx="4005626" cy="4495800"/>
          </a:xfrm>
          <a:prstGeom prst="rect">
            <a:avLst/>
          </a:prstGeom>
          <a:noFill/>
        </p:spPr>
      </p:pic>
      <p:sp>
        <p:nvSpPr>
          <p:cNvPr id="6" name="TextBox 5" descr="http://web-images.chacha.com/why/why-oct-19-2010-200.jpg">
            <a:extLst>
              <a:ext uri="{FF2B5EF4-FFF2-40B4-BE49-F238E27FC236}">
                <a16:creationId xmlns:a16="http://schemas.microsoft.com/office/drawing/2014/main" id="{20047222-BDA8-7B75-1C0A-1FEF70161C76}"/>
              </a:ext>
            </a:extLst>
          </p:cNvPr>
          <p:cNvSpPr txBox="1"/>
          <p:nvPr/>
        </p:nvSpPr>
        <p:spPr>
          <a:xfrm>
            <a:off x="7594600" y="5623868"/>
            <a:ext cx="10668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Challenges and Limitations (cont.)</a:t>
            </a:r>
          </a:p>
        </p:txBody>
      </p:sp>
      <p:sp>
        <p:nvSpPr>
          <p:cNvPr id="68611" name="Content Placeholder 2"/>
          <p:cNvSpPr>
            <a:spLocks noGrp="1"/>
          </p:cNvSpPr>
          <p:nvPr>
            <p:ph idx="1"/>
          </p:nvPr>
        </p:nvSpPr>
        <p:spPr>
          <a:xfrm>
            <a:off x="457200" y="1524000"/>
            <a:ext cx="4876800" cy="4648200"/>
          </a:xfrm>
        </p:spPr>
        <p:txBody>
          <a:bodyPr/>
          <a:lstStyle/>
          <a:p>
            <a:pPr marL="514350" indent="-514350">
              <a:buFont typeface="Verdana" pitchFamily="34" charset="0"/>
              <a:buAutoNum type="arabicPeriod" startAt="6"/>
            </a:pPr>
            <a:r>
              <a:rPr lang="en-US" dirty="0"/>
              <a:t>Lack of understanding of the limitations of the tool</a:t>
            </a:r>
          </a:p>
          <a:p>
            <a:pPr marL="514350" indent="-514350">
              <a:buFont typeface="Verdana" pitchFamily="34" charset="0"/>
              <a:buAutoNum type="arabicPeriod" startAt="6"/>
            </a:pPr>
            <a:r>
              <a:rPr lang="en-US" dirty="0"/>
              <a:t>Tools may not be specifically designed for work zones</a:t>
            </a:r>
          </a:p>
          <a:p>
            <a:pPr marL="514350" indent="-514350">
              <a:buFont typeface="Verdana" pitchFamily="34" charset="0"/>
              <a:buAutoNum type="arabicPeriod" startAt="6"/>
            </a:pPr>
            <a:r>
              <a:rPr lang="en-US" dirty="0"/>
              <a:t>Lack of features</a:t>
            </a:r>
          </a:p>
          <a:p>
            <a:pPr marL="514350" indent="-514350">
              <a:buFont typeface="Verdana" pitchFamily="34" charset="0"/>
              <a:buAutoNum type="arabicPeriod" startAt="6"/>
            </a:pPr>
            <a:r>
              <a:rPr lang="en-US" dirty="0"/>
              <a:t>Tendency to use simpler analytical tools</a:t>
            </a:r>
          </a:p>
        </p:txBody>
      </p:sp>
      <p:pic>
        <p:nvPicPr>
          <p:cNvPr id="5" name="Picture 2" descr="Yellow Challenges Ahead"/>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76800" y="1600200"/>
            <a:ext cx="4005626" cy="4495800"/>
          </a:xfrm>
          <a:prstGeom prst="rect">
            <a:avLst/>
          </a:prstGeom>
          <a:noFill/>
        </p:spPr>
      </p:pic>
      <p:sp>
        <p:nvSpPr>
          <p:cNvPr id="7" name="TextBox 6" descr="http://web-images.chacha.com/why/why-oct-19-2010-200.jpg">
            <a:extLst>
              <a:ext uri="{FF2B5EF4-FFF2-40B4-BE49-F238E27FC236}">
                <a16:creationId xmlns:a16="http://schemas.microsoft.com/office/drawing/2014/main" id="{65ABF969-2999-D598-EBB6-E64288344873}"/>
              </a:ext>
            </a:extLst>
          </p:cNvPr>
          <p:cNvSpPr txBox="1"/>
          <p:nvPr/>
        </p:nvSpPr>
        <p:spPr>
          <a:xfrm>
            <a:off x="7594600" y="5623868"/>
            <a:ext cx="1066800" cy="230832"/>
          </a:xfrm>
          <a:prstGeom prst="rect">
            <a:avLst/>
          </a:prstGeom>
          <a:noFill/>
        </p:spPr>
        <p:txBody>
          <a:bodyPr wrap="square" rtlCol="0">
            <a:spAutoFit/>
          </a:bodyPr>
          <a:lstStyle/>
          <a:p>
            <a:r>
              <a:rPr lang="en-US" sz="900" dirty="0"/>
              <a:t>Image: FHWA</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Challenges and Limitations (cont.)</a:t>
            </a:r>
          </a:p>
        </p:txBody>
      </p:sp>
      <p:sp>
        <p:nvSpPr>
          <p:cNvPr id="3" name="Content Placeholder 2"/>
          <p:cNvSpPr>
            <a:spLocks noGrp="1"/>
          </p:cNvSpPr>
          <p:nvPr>
            <p:ph idx="1"/>
          </p:nvPr>
        </p:nvSpPr>
        <p:spPr>
          <a:xfrm>
            <a:off x="457200" y="1524000"/>
            <a:ext cx="3810000" cy="4343400"/>
          </a:xfrm>
        </p:spPr>
        <p:txBody>
          <a:bodyPr/>
          <a:lstStyle/>
          <a:p>
            <a:pPr marL="514350" indent="-514350">
              <a:buFont typeface="+mj-lt"/>
              <a:buAutoNum type="arabicPeriod" startAt="10"/>
              <a:defRPr/>
            </a:pPr>
            <a:r>
              <a:rPr lang="en-US" dirty="0"/>
              <a:t>Biases against models and traffic analysis tools</a:t>
            </a:r>
          </a:p>
          <a:p>
            <a:pPr>
              <a:defRPr/>
            </a:pPr>
            <a:endParaRPr lang="en-US" dirty="0"/>
          </a:p>
          <a:p>
            <a:pPr>
              <a:defRPr/>
            </a:pPr>
            <a:endParaRPr lang="en-US" b="1" dirty="0"/>
          </a:p>
          <a:p>
            <a:pPr>
              <a:defRPr/>
            </a:pPr>
            <a:endParaRPr lang="en-US" b="1" dirty="0"/>
          </a:p>
          <a:p>
            <a:pPr>
              <a:defRPr/>
            </a:pPr>
            <a:endParaRPr lang="en-US" dirty="0"/>
          </a:p>
        </p:txBody>
      </p:sp>
      <p:sp>
        <p:nvSpPr>
          <p:cNvPr id="4" name="TextBox 3" descr="Let’s discuss these challenges and how to overcome them!"/>
          <p:cNvSpPr txBox="1">
            <a:spLocks noChangeArrowheads="1"/>
          </p:cNvSpPr>
          <p:nvPr/>
        </p:nvSpPr>
        <p:spPr bwMode="auto">
          <a:xfrm>
            <a:off x="381000" y="3657600"/>
            <a:ext cx="4343400" cy="1569660"/>
          </a:xfrm>
          <a:prstGeom prst="rect">
            <a:avLst/>
          </a:prstGeom>
          <a:solidFill>
            <a:schemeClr val="bg1"/>
          </a:solidFill>
          <a:ln w="28575">
            <a:solidFill>
              <a:srgbClr val="C00000"/>
            </a:solidFill>
            <a:miter lim="800000"/>
            <a:headEnd/>
            <a:tailEnd/>
          </a:ln>
        </p:spPr>
        <p:txBody>
          <a:bodyPr wrap="square">
            <a:spAutoFit/>
          </a:bodyPr>
          <a:lstStyle/>
          <a:p>
            <a:pPr algn="ctr"/>
            <a:r>
              <a:rPr lang="en-US" sz="3200" b="1" i="1" dirty="0">
                <a:latin typeface="Calibri" pitchFamily="34" charset="0"/>
              </a:rPr>
              <a:t>Let’s discuss these challenges and how to overcome them!</a:t>
            </a:r>
          </a:p>
        </p:txBody>
      </p:sp>
      <p:pic>
        <p:nvPicPr>
          <p:cNvPr id="5" name="Picture 2" descr="Yellow Challenges Ahead sign"/>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724400" y="1600200"/>
            <a:ext cx="4005626" cy="4495800"/>
          </a:xfrm>
          <a:prstGeom prst="rect">
            <a:avLst/>
          </a:prstGeom>
          <a:noFill/>
        </p:spPr>
      </p:pic>
      <p:sp>
        <p:nvSpPr>
          <p:cNvPr id="7" name="TextBox 6" descr="http://web-images.chacha.com/why/why-oct-19-2010-200.jpg">
            <a:extLst>
              <a:ext uri="{FF2B5EF4-FFF2-40B4-BE49-F238E27FC236}">
                <a16:creationId xmlns:a16="http://schemas.microsoft.com/office/drawing/2014/main" id="{6DD7D0F8-FFF5-D16B-6545-7F57266FDD2D}"/>
              </a:ext>
            </a:extLst>
          </p:cNvPr>
          <p:cNvSpPr txBox="1"/>
          <p:nvPr/>
        </p:nvSpPr>
        <p:spPr>
          <a:xfrm>
            <a:off x="7594600" y="5623868"/>
            <a:ext cx="1066800" cy="230832"/>
          </a:xfrm>
          <a:prstGeom prst="rect">
            <a:avLst/>
          </a:prstGeom>
          <a:noFill/>
        </p:spPr>
        <p:txBody>
          <a:bodyPr wrap="square" rtlCol="0">
            <a:spAutoFit/>
          </a:bodyPr>
          <a:lstStyle/>
          <a:p>
            <a:r>
              <a:rPr lang="en-US" sz="900" dirty="0"/>
              <a:t>Image: FHWA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pPr>
              <a:defRPr/>
            </a:pPr>
            <a:r>
              <a:rPr lang="en-US" dirty="0"/>
              <a:t>1. Lack of Quality Data</a:t>
            </a:r>
          </a:p>
        </p:txBody>
      </p:sp>
      <p:sp>
        <p:nvSpPr>
          <p:cNvPr id="70659" name="Content Placeholder 2"/>
          <p:cNvSpPr>
            <a:spLocks noGrp="1"/>
          </p:cNvSpPr>
          <p:nvPr>
            <p:ph idx="1"/>
          </p:nvPr>
        </p:nvSpPr>
        <p:spPr>
          <a:xfrm>
            <a:off x="304800" y="1600200"/>
            <a:ext cx="5715000" cy="4419600"/>
          </a:xfrm>
        </p:spPr>
        <p:txBody>
          <a:bodyPr/>
          <a:lstStyle/>
          <a:p>
            <a:r>
              <a:rPr lang="en-US"/>
              <a:t>If good data are not available:</a:t>
            </a:r>
          </a:p>
          <a:p>
            <a:pPr lvl="1"/>
            <a:r>
              <a:rPr lang="en-US"/>
              <a:t>Get better data, or</a:t>
            </a:r>
          </a:p>
          <a:p>
            <a:pPr lvl="1"/>
            <a:r>
              <a:rPr lang="en-US"/>
              <a:t>Use a simpler non data-intensive model</a:t>
            </a:r>
          </a:p>
        </p:txBody>
      </p:sp>
      <p:pic>
        <p:nvPicPr>
          <p:cNvPr id="70660" name="Picture 3" descr="Person installing road tubes to collect traffic data">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5943600" y="1752600"/>
            <a:ext cx="2905125" cy="1981200"/>
          </a:xfrm>
          <a:prstGeom prst="rect">
            <a:avLst/>
          </a:prstGeom>
          <a:noFill/>
          <a:ln w="9525">
            <a:noFill/>
            <a:miter lim="800000"/>
            <a:headEnd/>
            <a:tailEnd/>
          </a:ln>
        </p:spPr>
      </p:pic>
      <p:pic>
        <p:nvPicPr>
          <p:cNvPr id="70661" name="Picture 4" descr="Person collected data using a count device and clipboard">
            <a:extLst>
              <a:ext uri="{C183D7F6-B498-43B3-948B-1728B52AA6E4}">
                <adec:decorative xmlns:adec="http://schemas.microsoft.com/office/drawing/2017/decorative" val="0"/>
              </a:ext>
            </a:extLst>
          </p:cNvPr>
          <p:cNvPicPr>
            <a:picLocks noChangeAspect="1" noChangeArrowheads="1"/>
          </p:cNvPicPr>
          <p:nvPr/>
        </p:nvPicPr>
        <p:blipFill>
          <a:blip r:embed="rId4" cstate="print"/>
          <a:srcRect/>
          <a:stretch>
            <a:fillRect/>
          </a:stretch>
        </p:blipFill>
        <p:spPr bwMode="auto">
          <a:xfrm>
            <a:off x="5943600" y="3886200"/>
            <a:ext cx="2833688" cy="2209800"/>
          </a:xfrm>
          <a:prstGeom prst="rect">
            <a:avLst/>
          </a:prstGeom>
          <a:noFill/>
          <a:ln w="9525">
            <a:noFill/>
            <a:miter lim="800000"/>
            <a:headEnd/>
            <a:tailEnd/>
          </a:ln>
        </p:spPr>
      </p:pic>
      <p:sp>
        <p:nvSpPr>
          <p:cNvPr id="4" name="TextBox 3" descr="The user should balance the needs for a detailed analysis with the available data&#10;"/>
          <p:cNvSpPr txBox="1">
            <a:spLocks noChangeArrowheads="1"/>
          </p:cNvSpPr>
          <p:nvPr/>
        </p:nvSpPr>
        <p:spPr bwMode="auto">
          <a:xfrm>
            <a:off x="457200" y="4419600"/>
            <a:ext cx="5181600" cy="1570038"/>
          </a:xfrm>
          <a:prstGeom prst="rect">
            <a:avLst/>
          </a:prstGeom>
          <a:solidFill>
            <a:schemeClr val="bg1"/>
          </a:solidFill>
          <a:ln w="28575">
            <a:solidFill>
              <a:srgbClr val="C00000"/>
            </a:solidFill>
            <a:miter lim="800000"/>
            <a:headEnd/>
            <a:tailEnd/>
          </a:ln>
        </p:spPr>
        <p:txBody>
          <a:bodyPr>
            <a:spAutoFit/>
          </a:bodyPr>
          <a:lstStyle/>
          <a:p>
            <a:pPr algn="ctr"/>
            <a:r>
              <a:rPr lang="en-US" sz="3200" b="1" dirty="0">
                <a:latin typeface="Calibri" pitchFamily="34" charset="0"/>
              </a:rPr>
              <a:t>The user should balance the needs for a detailed analysis with the available data</a:t>
            </a:r>
          </a:p>
        </p:txBody>
      </p:sp>
      <p:sp>
        <p:nvSpPr>
          <p:cNvPr id="7" name="TextBox 6" descr="http://web-images.chacha.com/why/why-oct-19-2010-200.jpg">
            <a:extLst>
              <a:ext uri="{FF2B5EF4-FFF2-40B4-BE49-F238E27FC236}">
                <a16:creationId xmlns:a16="http://schemas.microsoft.com/office/drawing/2014/main" id="{D0C6D8B4-D0CC-8D29-0EDE-89582A025179}"/>
              </a:ext>
            </a:extLst>
          </p:cNvPr>
          <p:cNvSpPr txBox="1"/>
          <p:nvPr/>
        </p:nvSpPr>
        <p:spPr>
          <a:xfrm>
            <a:off x="5943600" y="6172200"/>
            <a:ext cx="1066800" cy="230832"/>
          </a:xfrm>
          <a:prstGeom prst="rect">
            <a:avLst/>
          </a:prstGeom>
          <a:noFill/>
        </p:spPr>
        <p:txBody>
          <a:bodyPr wrap="square" rtlCol="0">
            <a:spAutoFit/>
          </a:bodyPr>
          <a:lstStyle/>
          <a:p>
            <a:r>
              <a:rPr lang="en-US" sz="900" dirty="0"/>
              <a:t>Images: FHWA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2. Limited Empirical Data</a:t>
            </a:r>
          </a:p>
        </p:txBody>
      </p:sp>
      <p:sp>
        <p:nvSpPr>
          <p:cNvPr id="71683" name="Content Placeholder 2"/>
          <p:cNvSpPr>
            <a:spLocks noGrp="1"/>
          </p:cNvSpPr>
          <p:nvPr>
            <p:ph idx="1"/>
          </p:nvPr>
        </p:nvSpPr>
        <p:spPr>
          <a:xfrm>
            <a:off x="457200" y="1676400"/>
            <a:ext cx="6934200" cy="4343400"/>
          </a:xfrm>
        </p:spPr>
        <p:txBody>
          <a:bodyPr/>
          <a:lstStyle/>
          <a:p>
            <a:r>
              <a:rPr lang="en-US" dirty="0"/>
              <a:t>Data collection is often the most expensive part of the assessment</a:t>
            </a:r>
          </a:p>
          <a:p>
            <a:r>
              <a:rPr lang="en-US" b="1" dirty="0"/>
              <a:t>Approach: </a:t>
            </a:r>
            <a:r>
              <a:rPr lang="en-US" dirty="0"/>
              <a:t>Look at the project objective and limit the data collection to the data that are critical to the study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Tool Selection Principles</a:t>
            </a:r>
          </a:p>
        </p:txBody>
      </p:sp>
      <p:sp>
        <p:nvSpPr>
          <p:cNvPr id="9219" name="Content Placeholder 2"/>
          <p:cNvSpPr>
            <a:spLocks noGrp="1"/>
          </p:cNvSpPr>
          <p:nvPr>
            <p:ph idx="1"/>
          </p:nvPr>
        </p:nvSpPr>
        <p:spPr>
          <a:xfrm>
            <a:off x="4114800" y="1676400"/>
            <a:ext cx="4572000" cy="4343400"/>
          </a:xfrm>
        </p:spPr>
        <p:txBody>
          <a:bodyPr/>
          <a:lstStyle/>
          <a:p>
            <a:r>
              <a:rPr lang="en-US" dirty="0"/>
              <a:t>Multiple tools may be necessary</a:t>
            </a:r>
          </a:p>
          <a:p>
            <a:r>
              <a:rPr lang="en-US" dirty="0"/>
              <a:t>Select the simplest tool (or approach!!) that best matches the needs of your project</a:t>
            </a:r>
          </a:p>
          <a:p>
            <a:r>
              <a:rPr lang="en-US" dirty="0"/>
              <a:t>FHWA does not require the use of tools at all!</a:t>
            </a:r>
          </a:p>
          <a:p>
            <a:endParaRPr lang="en-US" dirty="0"/>
          </a:p>
        </p:txBody>
      </p:sp>
      <p:pic>
        <p:nvPicPr>
          <p:cNvPr id="9220"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l="27200"/>
          <a:stretch>
            <a:fillRect/>
          </a:stretch>
        </p:blipFill>
        <p:spPr bwMode="auto">
          <a:xfrm>
            <a:off x="609600" y="1905000"/>
            <a:ext cx="3467100" cy="3467100"/>
          </a:xfrm>
          <a:prstGeom prst="rect">
            <a:avLst/>
          </a:prstGeom>
          <a:noFill/>
          <a:ln w="9525">
            <a:noFill/>
            <a:miter lim="800000"/>
            <a:headEnd/>
            <a:tailEnd/>
          </a:ln>
        </p:spPr>
      </p:pic>
      <p:sp>
        <p:nvSpPr>
          <p:cNvPr id="7" name="Google Shape;74;p1">
            <a:extLst>
              <a:ext uri="{FF2B5EF4-FFF2-40B4-BE49-F238E27FC236}">
                <a16:creationId xmlns:a16="http://schemas.microsoft.com/office/drawing/2014/main" id="{6B3994CE-3740-6121-87AE-43A438C11BA3}"/>
              </a:ext>
            </a:extLst>
          </p:cNvPr>
          <p:cNvSpPr/>
          <p:nvPr/>
        </p:nvSpPr>
        <p:spPr>
          <a:xfrm>
            <a:off x="3042038" y="5486400"/>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3. Limited Funding</a:t>
            </a:r>
          </a:p>
        </p:txBody>
      </p:sp>
      <p:sp>
        <p:nvSpPr>
          <p:cNvPr id="3" name="Content Placeholder 2"/>
          <p:cNvSpPr>
            <a:spLocks noGrp="1"/>
          </p:cNvSpPr>
          <p:nvPr>
            <p:ph idx="1"/>
          </p:nvPr>
        </p:nvSpPr>
        <p:spPr>
          <a:xfrm>
            <a:off x="304800" y="1524000"/>
            <a:ext cx="7086600" cy="4419600"/>
          </a:xfrm>
        </p:spPr>
        <p:txBody>
          <a:bodyPr/>
          <a:lstStyle/>
          <a:p>
            <a:pPr>
              <a:defRPr/>
            </a:pPr>
            <a:r>
              <a:rPr lang="en-US" kern="1200" dirty="0"/>
              <a:t>Tools can require a significant capital investment</a:t>
            </a:r>
          </a:p>
          <a:p>
            <a:pPr>
              <a:defRPr/>
            </a:pPr>
            <a:r>
              <a:rPr lang="en-US" b="1" kern="1200" dirty="0"/>
              <a:t>More scenarios = more money</a:t>
            </a:r>
          </a:p>
          <a:p>
            <a:pPr>
              <a:defRPr/>
            </a:pPr>
            <a:r>
              <a:rPr lang="en-US" kern="1200" dirty="0"/>
              <a:t>Focus on the project’s goals &amp; objectives</a:t>
            </a:r>
          </a:p>
          <a:p>
            <a:pPr>
              <a:defRPr/>
            </a:pPr>
            <a:r>
              <a:rPr lang="en-US" kern="1200" dirty="0"/>
              <a:t>Identify the point of diminishing returns</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Funding Needs</a:t>
            </a:r>
          </a:p>
        </p:txBody>
      </p:sp>
      <p:sp>
        <p:nvSpPr>
          <p:cNvPr id="73731" name="Content Placeholder 2"/>
          <p:cNvSpPr>
            <a:spLocks noGrp="1"/>
          </p:cNvSpPr>
          <p:nvPr>
            <p:ph idx="1"/>
          </p:nvPr>
        </p:nvSpPr>
        <p:spPr>
          <a:xfrm>
            <a:off x="304800" y="1600200"/>
            <a:ext cx="6553200" cy="4343400"/>
          </a:xfrm>
        </p:spPr>
        <p:txBody>
          <a:bodyPr/>
          <a:lstStyle/>
          <a:p>
            <a:r>
              <a:rPr lang="en-US" dirty="0"/>
              <a:t>Data collection and evaluation</a:t>
            </a:r>
          </a:p>
          <a:p>
            <a:r>
              <a:rPr lang="en-US" dirty="0"/>
              <a:t>Purchasing tools</a:t>
            </a:r>
          </a:p>
          <a:p>
            <a:r>
              <a:rPr lang="en-US" dirty="0"/>
              <a:t>Running analytical scenarios</a:t>
            </a:r>
          </a:p>
          <a:p>
            <a:r>
              <a:rPr lang="en-US" dirty="0"/>
              <a:t>Calibration</a:t>
            </a:r>
          </a:p>
          <a:p>
            <a:r>
              <a:rPr lang="en-US" dirty="0"/>
              <a:t>Training/Consulting</a:t>
            </a:r>
          </a:p>
          <a:p>
            <a:r>
              <a:rPr lang="en-US" dirty="0"/>
              <a:t>Software licensing</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4. Availability of Training</a:t>
            </a:r>
          </a:p>
        </p:txBody>
      </p:sp>
      <p:sp>
        <p:nvSpPr>
          <p:cNvPr id="74755" name="Content Placeholder 2"/>
          <p:cNvSpPr>
            <a:spLocks noGrp="1"/>
          </p:cNvSpPr>
          <p:nvPr>
            <p:ph idx="1"/>
          </p:nvPr>
        </p:nvSpPr>
        <p:spPr>
          <a:xfrm>
            <a:off x="381000" y="1600200"/>
            <a:ext cx="6781800" cy="4876800"/>
          </a:xfrm>
        </p:spPr>
        <p:txBody>
          <a:bodyPr/>
          <a:lstStyle/>
          <a:p>
            <a:r>
              <a:rPr lang="en-US" dirty="0"/>
              <a:t>Tools may have steep learning curves</a:t>
            </a:r>
          </a:p>
          <a:p>
            <a:r>
              <a:rPr lang="en-US" dirty="0"/>
              <a:t>Some transportation professionals do not have adequate modeling and simulation training</a:t>
            </a:r>
          </a:p>
          <a:p>
            <a:r>
              <a:rPr lang="en-US" dirty="0"/>
              <a:t>Consider outsourcing</a:t>
            </a:r>
          </a:p>
          <a:p>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5. Limited Resources</a:t>
            </a:r>
          </a:p>
        </p:txBody>
      </p:sp>
      <p:sp>
        <p:nvSpPr>
          <p:cNvPr id="3" name="Content Placeholder 2"/>
          <p:cNvSpPr>
            <a:spLocks noGrp="1"/>
          </p:cNvSpPr>
          <p:nvPr>
            <p:ph idx="1"/>
          </p:nvPr>
        </p:nvSpPr>
        <p:spPr>
          <a:xfrm>
            <a:off x="381000" y="1524000"/>
            <a:ext cx="8229600" cy="4343400"/>
          </a:xfrm>
        </p:spPr>
        <p:txBody>
          <a:bodyPr/>
          <a:lstStyle/>
          <a:p>
            <a:pPr>
              <a:defRPr/>
            </a:pPr>
            <a:r>
              <a:rPr lang="en-US" kern="1200" dirty="0"/>
              <a:t>Limitations in staffing, capabilities, and funding for building the network and conducting the analysis should be considered</a:t>
            </a:r>
          </a:p>
          <a:p>
            <a:pPr>
              <a:defRPr/>
            </a:pPr>
            <a:r>
              <a:rPr lang="en-US" kern="1200" dirty="0"/>
              <a:t>Model coding and calibration is a resource intensive process</a:t>
            </a:r>
          </a:p>
          <a:p>
            <a:pPr>
              <a:defRPr/>
            </a:pPr>
            <a:r>
              <a:rPr lang="en-US" kern="1200" dirty="0"/>
              <a:t>Difficult to keep                                               project on target</a:t>
            </a: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pPr>
              <a:defRPr/>
            </a:pPr>
            <a:r>
              <a:rPr lang="en-US" dirty="0"/>
              <a:t>6. Lack of Understanding of the Limitations of the Tool</a:t>
            </a:r>
          </a:p>
        </p:txBody>
      </p:sp>
      <p:sp>
        <p:nvSpPr>
          <p:cNvPr id="76803" name="Content Placeholder 2"/>
          <p:cNvSpPr>
            <a:spLocks noGrp="1"/>
          </p:cNvSpPr>
          <p:nvPr>
            <p:ph idx="1"/>
          </p:nvPr>
        </p:nvSpPr>
        <p:spPr>
          <a:xfrm>
            <a:off x="685800" y="1600200"/>
            <a:ext cx="7010400" cy="4343400"/>
          </a:xfrm>
        </p:spPr>
        <p:txBody>
          <a:bodyPr/>
          <a:lstStyle/>
          <a:p>
            <a:r>
              <a:rPr lang="en-US" dirty="0"/>
              <a:t>Important to assess them up-front</a:t>
            </a:r>
          </a:p>
          <a:p>
            <a:r>
              <a:rPr lang="en-US" dirty="0"/>
              <a:t>Communication (with previous users) is key</a:t>
            </a:r>
          </a:p>
          <a:p>
            <a:r>
              <a:rPr lang="en-US" dirty="0"/>
              <a:t>Research the experiences of others</a:t>
            </a:r>
          </a:p>
          <a:p>
            <a:r>
              <a:rPr lang="en-US" dirty="0"/>
              <a:t>Do your best to really know the tool’s inner works (algorithms)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lstStyle/>
          <a:p>
            <a:pPr>
              <a:defRPr/>
            </a:pPr>
            <a:r>
              <a:rPr lang="en-US" dirty="0"/>
              <a:t>7. Tools May Not Be Specifically Designed For WZ</a:t>
            </a:r>
            <a:br>
              <a:rPr lang="en-US" dirty="0"/>
            </a:br>
            <a:endParaRPr lang="en-US" dirty="0"/>
          </a:p>
        </p:txBody>
      </p:sp>
      <p:sp>
        <p:nvSpPr>
          <p:cNvPr id="3" name="Content Placeholder 2"/>
          <p:cNvSpPr>
            <a:spLocks noGrp="1"/>
          </p:cNvSpPr>
          <p:nvPr>
            <p:ph idx="1"/>
          </p:nvPr>
        </p:nvSpPr>
        <p:spPr>
          <a:xfrm>
            <a:off x="762000" y="1447800"/>
            <a:ext cx="7467600" cy="4876800"/>
          </a:xfrm>
        </p:spPr>
        <p:txBody>
          <a:bodyPr/>
          <a:lstStyle/>
          <a:p>
            <a:pPr>
              <a:defRPr/>
            </a:pPr>
            <a:r>
              <a:rPr lang="en-US" kern="1200" dirty="0"/>
              <a:t>Do you have confidence in the tool?</a:t>
            </a:r>
          </a:p>
          <a:p>
            <a:pPr>
              <a:defRPr/>
            </a:pPr>
            <a:r>
              <a:rPr lang="en-US" kern="1200" dirty="0"/>
              <a:t>Do you trust the output?</a:t>
            </a:r>
          </a:p>
          <a:p>
            <a:pPr>
              <a:defRPr/>
            </a:pPr>
            <a:r>
              <a:rPr lang="en-US" kern="1200" dirty="0"/>
              <a:t>Does the tool give you the information you need to make decisions?</a:t>
            </a:r>
            <a:endParaRPr lang="en-US" dirty="0"/>
          </a:p>
          <a:p>
            <a:pPr>
              <a:defRPr/>
            </a:pPr>
            <a:r>
              <a:rPr lang="en-US" kern="1200" dirty="0"/>
              <a:t>Match the project’s desired performance measures with the tool’s output </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8. Lack of Features</a:t>
            </a:r>
          </a:p>
        </p:txBody>
      </p:sp>
      <p:sp>
        <p:nvSpPr>
          <p:cNvPr id="3" name="Content Placeholder 2"/>
          <p:cNvSpPr>
            <a:spLocks noGrp="1"/>
          </p:cNvSpPr>
          <p:nvPr>
            <p:ph idx="1"/>
          </p:nvPr>
        </p:nvSpPr>
        <p:spPr>
          <a:xfrm>
            <a:off x="228600" y="1524000"/>
            <a:ext cx="8153400" cy="4343400"/>
          </a:xfrm>
        </p:spPr>
        <p:txBody>
          <a:bodyPr/>
          <a:lstStyle/>
          <a:p>
            <a:pPr>
              <a:defRPr/>
            </a:pPr>
            <a:r>
              <a:rPr lang="en-US" kern="1200" dirty="0"/>
              <a:t>“Tricking” the tool into mimicking a certain strategy is a short-term solution and may yield bad results</a:t>
            </a:r>
          </a:p>
          <a:p>
            <a:pPr>
              <a:defRPr/>
            </a:pPr>
            <a:r>
              <a:rPr lang="en-US" kern="1200" dirty="0"/>
              <a:t>If the model doesn’t do what you need, don’t use it!</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lstStyle/>
          <a:p>
            <a:pPr>
              <a:defRPr/>
            </a:pPr>
            <a:r>
              <a:rPr lang="en-US" dirty="0"/>
              <a:t>9. Tendency To Use</a:t>
            </a:r>
            <a:br>
              <a:rPr lang="en-US" dirty="0"/>
            </a:br>
            <a:r>
              <a:rPr lang="en-US" dirty="0"/>
              <a:t>Simpler Analytical Tools</a:t>
            </a:r>
            <a:br>
              <a:rPr lang="en-US" dirty="0"/>
            </a:br>
            <a:endParaRPr lang="en-US" dirty="0"/>
          </a:p>
        </p:txBody>
      </p:sp>
      <p:sp>
        <p:nvSpPr>
          <p:cNvPr id="3" name="Content Placeholder 2"/>
          <p:cNvSpPr>
            <a:spLocks noGrp="1"/>
          </p:cNvSpPr>
          <p:nvPr>
            <p:ph idx="1"/>
          </p:nvPr>
        </p:nvSpPr>
        <p:spPr>
          <a:xfrm>
            <a:off x="381000" y="1371600"/>
            <a:ext cx="6477000" cy="4343400"/>
          </a:xfrm>
        </p:spPr>
        <p:txBody>
          <a:bodyPr/>
          <a:lstStyle/>
          <a:p>
            <a:pPr>
              <a:defRPr/>
            </a:pPr>
            <a:r>
              <a:rPr lang="en-US" kern="1200" dirty="0"/>
              <a:t>Avoid using an inappropriate tool for the project because of:</a:t>
            </a:r>
          </a:p>
          <a:p>
            <a:pPr lvl="1">
              <a:defRPr/>
            </a:pPr>
            <a:r>
              <a:rPr lang="en-US" kern="1200" dirty="0"/>
              <a:t>Ease of use</a:t>
            </a:r>
          </a:p>
          <a:p>
            <a:pPr lvl="1">
              <a:defRPr/>
            </a:pPr>
            <a:r>
              <a:rPr lang="en-US" kern="1200" dirty="0">
                <a:ea typeface="+mn-ea"/>
                <a:cs typeface="+mn-cs"/>
              </a:rPr>
              <a:t>Lack of resources</a:t>
            </a:r>
          </a:p>
          <a:p>
            <a:pPr lvl="1">
              <a:defRPr/>
            </a:pPr>
            <a:r>
              <a:rPr lang="en-US" kern="1200" dirty="0">
                <a:ea typeface="+mn-ea"/>
                <a:cs typeface="+mn-cs"/>
              </a:rPr>
              <a:t>Past experiences</a:t>
            </a:r>
          </a:p>
          <a:p>
            <a:pPr lvl="1">
              <a:defRPr/>
            </a:pPr>
            <a:r>
              <a:rPr lang="en-US" kern="1200" dirty="0">
                <a:ea typeface="+mn-ea"/>
                <a:cs typeface="+mn-cs"/>
              </a:rPr>
              <a:t>Lack of familiarity with other available tools</a:t>
            </a:r>
          </a:p>
          <a:p>
            <a:pPr>
              <a:defRPr/>
            </a:pPr>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10. Biases Against Models</a:t>
            </a:r>
            <a:br>
              <a:rPr lang="en-US" dirty="0"/>
            </a:br>
            <a:r>
              <a:rPr lang="en-US" dirty="0"/>
              <a:t>And Traffic Analysis Tools</a:t>
            </a:r>
          </a:p>
        </p:txBody>
      </p:sp>
      <p:sp>
        <p:nvSpPr>
          <p:cNvPr id="3" name="Content Placeholder 2"/>
          <p:cNvSpPr>
            <a:spLocks noGrp="1"/>
          </p:cNvSpPr>
          <p:nvPr>
            <p:ph idx="1"/>
          </p:nvPr>
        </p:nvSpPr>
        <p:spPr>
          <a:xfrm>
            <a:off x="457200" y="1676400"/>
            <a:ext cx="6172200" cy="4343400"/>
          </a:xfrm>
        </p:spPr>
        <p:txBody>
          <a:bodyPr/>
          <a:lstStyle/>
          <a:p>
            <a:pPr>
              <a:defRPr/>
            </a:pPr>
            <a:r>
              <a:rPr lang="en-US" dirty="0"/>
              <a:t>Some prefer traditional methods</a:t>
            </a:r>
          </a:p>
          <a:p>
            <a:pPr>
              <a:defRPr/>
            </a:pPr>
            <a:r>
              <a:rPr lang="en-US" dirty="0"/>
              <a:t>Some say models are unreliable and “black boxes”</a:t>
            </a:r>
          </a:p>
          <a:p>
            <a:pPr>
              <a:defRPr/>
            </a:pPr>
            <a:r>
              <a:rPr lang="en-US" kern="1200" dirty="0"/>
              <a:t>More complex projects require more advanced tools</a:t>
            </a:r>
            <a:endParaRPr lang="en-US" dirty="0"/>
          </a:p>
          <a:p>
            <a:pPr>
              <a:defRPr/>
            </a:pPr>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Key Points to Ponder</a:t>
            </a:r>
          </a:p>
        </p:txBody>
      </p:sp>
      <p:sp>
        <p:nvSpPr>
          <p:cNvPr id="81923" name="Content Placeholder 2"/>
          <p:cNvSpPr>
            <a:spLocks noGrp="1"/>
          </p:cNvSpPr>
          <p:nvPr>
            <p:ph idx="1"/>
          </p:nvPr>
        </p:nvSpPr>
        <p:spPr>
          <a:xfrm>
            <a:off x="457200" y="1524000"/>
            <a:ext cx="8382000" cy="4343400"/>
          </a:xfrm>
        </p:spPr>
        <p:txBody>
          <a:bodyPr/>
          <a:lstStyle/>
          <a:p>
            <a:r>
              <a:rPr lang="en-US" dirty="0"/>
              <a:t>Work zone decision-making is an evolutionary process which supports a number of key questions to be answered</a:t>
            </a:r>
          </a:p>
          <a:p>
            <a:r>
              <a:rPr lang="en-US" dirty="0"/>
              <a:t>Data requirements are a driving force behind developing a transportation modeling approach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a:xfrm>
            <a:off x="0" y="-76200"/>
            <a:ext cx="9144000" cy="1295400"/>
          </a:xfrm>
        </p:spPr>
        <p:txBody>
          <a:bodyPr/>
          <a:lstStyle/>
          <a:p>
            <a:pPr>
              <a:defRPr/>
            </a:pPr>
            <a:r>
              <a:rPr lang="en-US" i="0" dirty="0">
                <a:ea typeface="Tahoma" pitchFamily="34" charset="0"/>
                <a:cs typeface="Tahoma" pitchFamily="34" charset="0"/>
              </a:rPr>
              <a:t>Three Levels of Detail</a:t>
            </a:r>
          </a:p>
        </p:txBody>
      </p:sp>
      <p:sp>
        <p:nvSpPr>
          <p:cNvPr id="5" name="Isosceles Triangle 4" descr="Pyramid showing estimates, deterministic tool, and simulation model from top to bottom with increasing complexity and accuracy arrows the lower the pyramid section">
            <a:extLst>
              <a:ext uri="{C183D7F6-B498-43B3-948B-1728B52AA6E4}">
                <adec:decorative xmlns:adec="http://schemas.microsoft.com/office/drawing/2017/decorative" val="0"/>
              </a:ext>
            </a:extLst>
          </p:cNvPr>
          <p:cNvSpPr/>
          <p:nvPr/>
        </p:nvSpPr>
        <p:spPr>
          <a:xfrm>
            <a:off x="1371600" y="1524000"/>
            <a:ext cx="6324600" cy="4572000"/>
          </a:xfrm>
          <a:prstGeom prst="triangle">
            <a:avLst/>
          </a:prstGeom>
          <a:solidFill>
            <a:srgbClr val="FFC000"/>
          </a:solidFill>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itchFamily="34" charset="0"/>
              <a:ea typeface="Tahoma" pitchFamily="34" charset="0"/>
              <a:cs typeface="Tahoma" pitchFamily="34" charset="0"/>
            </a:endParaRPr>
          </a:p>
        </p:txBody>
      </p:sp>
      <p:cxnSp>
        <p:nvCxnSpPr>
          <p:cNvPr id="7" name="Straight Connector 6">
            <a:extLst>
              <a:ext uri="{C183D7F6-B498-43B3-948B-1728B52AA6E4}">
                <adec:decorative xmlns:adec="http://schemas.microsoft.com/office/drawing/2017/decorative" val="1"/>
              </a:ext>
            </a:extLst>
          </p:cNvPr>
          <p:cNvCxnSpPr/>
          <p:nvPr/>
        </p:nvCxnSpPr>
        <p:spPr>
          <a:xfrm>
            <a:off x="3505200" y="2971800"/>
            <a:ext cx="1981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C183D7F6-B498-43B3-948B-1728B52AA6E4}">
                <adec:decorative xmlns:adec="http://schemas.microsoft.com/office/drawing/2017/decorative" val="1"/>
              </a:ext>
            </a:extLst>
          </p:cNvPr>
          <p:cNvCxnSpPr/>
          <p:nvPr/>
        </p:nvCxnSpPr>
        <p:spPr>
          <a:xfrm>
            <a:off x="2667000" y="4419600"/>
            <a:ext cx="3886200" cy="7620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0246" name="TextBox 11" descr="ESTIMATES"/>
          <p:cNvSpPr txBox="1">
            <a:spLocks noChangeArrowheads="1"/>
          </p:cNvSpPr>
          <p:nvPr/>
        </p:nvSpPr>
        <p:spPr bwMode="auto">
          <a:xfrm>
            <a:off x="2917825" y="2133600"/>
            <a:ext cx="3086100" cy="523875"/>
          </a:xfrm>
          <a:prstGeom prst="rect">
            <a:avLst/>
          </a:prstGeom>
          <a:noFill/>
          <a:ln w="9525">
            <a:noFill/>
            <a:miter lim="800000"/>
            <a:headEnd/>
            <a:tailEnd/>
          </a:ln>
        </p:spPr>
        <p:txBody>
          <a:bodyPr>
            <a:spAutoFit/>
          </a:bodyPr>
          <a:lstStyle/>
          <a:p>
            <a:pPr algn="ctr"/>
            <a:r>
              <a:rPr lang="en-US" sz="2800" b="1" dirty="0">
                <a:latin typeface="Calibri" pitchFamily="34" charset="0"/>
                <a:cs typeface="Tahoma" pitchFamily="34" charset="0"/>
              </a:rPr>
              <a:t>ESTIMATES</a:t>
            </a:r>
          </a:p>
        </p:txBody>
      </p:sp>
      <p:sp>
        <p:nvSpPr>
          <p:cNvPr id="10247" name="TextBox 12" descr="DETERMINISTIC TOOL&#10;"/>
          <p:cNvSpPr txBox="1">
            <a:spLocks noChangeArrowheads="1"/>
          </p:cNvSpPr>
          <p:nvPr/>
        </p:nvSpPr>
        <p:spPr bwMode="auto">
          <a:xfrm>
            <a:off x="2743200" y="3236913"/>
            <a:ext cx="3429000" cy="523875"/>
          </a:xfrm>
          <a:prstGeom prst="rect">
            <a:avLst/>
          </a:prstGeom>
          <a:noFill/>
          <a:ln w="9525">
            <a:noFill/>
            <a:miter lim="800000"/>
            <a:headEnd/>
            <a:tailEnd/>
          </a:ln>
        </p:spPr>
        <p:txBody>
          <a:bodyPr>
            <a:spAutoFit/>
          </a:bodyPr>
          <a:lstStyle/>
          <a:p>
            <a:pPr algn="ctr"/>
            <a:r>
              <a:rPr lang="en-US" sz="2800" b="1" dirty="0">
                <a:latin typeface="Calibri" pitchFamily="34" charset="0"/>
                <a:cs typeface="Tahoma" pitchFamily="34" charset="0"/>
              </a:rPr>
              <a:t>DETERMINISTIC TOOL</a:t>
            </a:r>
          </a:p>
        </p:txBody>
      </p:sp>
      <p:sp>
        <p:nvSpPr>
          <p:cNvPr id="10248" name="TextBox 13" descr="SIMULATION&#10;MODEL&#10;"/>
          <p:cNvSpPr txBox="1">
            <a:spLocks noChangeArrowheads="1"/>
          </p:cNvSpPr>
          <p:nvPr/>
        </p:nvSpPr>
        <p:spPr bwMode="auto">
          <a:xfrm>
            <a:off x="2228850" y="4724400"/>
            <a:ext cx="4629150" cy="954088"/>
          </a:xfrm>
          <a:prstGeom prst="rect">
            <a:avLst/>
          </a:prstGeom>
          <a:noFill/>
          <a:ln w="9525">
            <a:noFill/>
            <a:miter lim="800000"/>
            <a:headEnd/>
            <a:tailEnd/>
          </a:ln>
        </p:spPr>
        <p:txBody>
          <a:bodyPr>
            <a:spAutoFit/>
          </a:bodyPr>
          <a:lstStyle/>
          <a:p>
            <a:pPr algn="ctr"/>
            <a:r>
              <a:rPr lang="en-US" sz="2800" b="1" dirty="0">
                <a:latin typeface="Calibri" pitchFamily="34" charset="0"/>
                <a:cs typeface="Tahoma" pitchFamily="34" charset="0"/>
              </a:rPr>
              <a:t>SIMULATION</a:t>
            </a:r>
          </a:p>
          <a:p>
            <a:pPr algn="ctr"/>
            <a:r>
              <a:rPr lang="en-US" sz="2800" b="1" dirty="0">
                <a:latin typeface="Calibri" pitchFamily="34" charset="0"/>
                <a:cs typeface="Tahoma" pitchFamily="34" charset="0"/>
              </a:rPr>
              <a:t>MODEL</a:t>
            </a:r>
          </a:p>
        </p:txBody>
      </p:sp>
      <p:sp>
        <p:nvSpPr>
          <p:cNvPr id="10249" name="TextBox 14" descr="Increasing accuracy"/>
          <p:cNvSpPr txBox="1">
            <a:spLocks noChangeArrowheads="1"/>
          </p:cNvSpPr>
          <p:nvPr/>
        </p:nvSpPr>
        <p:spPr bwMode="auto">
          <a:xfrm>
            <a:off x="152400" y="1865313"/>
            <a:ext cx="2895600" cy="954087"/>
          </a:xfrm>
          <a:prstGeom prst="rect">
            <a:avLst/>
          </a:prstGeom>
          <a:noFill/>
          <a:ln w="9525">
            <a:noFill/>
            <a:miter lim="800000"/>
            <a:headEnd/>
            <a:tailEnd/>
          </a:ln>
        </p:spPr>
        <p:txBody>
          <a:bodyPr>
            <a:spAutoFit/>
          </a:bodyPr>
          <a:lstStyle/>
          <a:p>
            <a:pPr algn="ctr"/>
            <a:r>
              <a:rPr lang="en-US" sz="2800" dirty="0">
                <a:latin typeface="Calibri" pitchFamily="34" charset="0"/>
                <a:cs typeface="Tahoma" pitchFamily="34" charset="0"/>
              </a:rPr>
              <a:t>Increasing accuracy</a:t>
            </a:r>
          </a:p>
        </p:txBody>
      </p:sp>
      <p:sp>
        <p:nvSpPr>
          <p:cNvPr id="16" name="Down Arrow 15" descr="Down arrow"/>
          <p:cNvSpPr/>
          <p:nvPr/>
        </p:nvSpPr>
        <p:spPr>
          <a:xfrm>
            <a:off x="914400" y="2895600"/>
            <a:ext cx="1295400" cy="1447800"/>
          </a:xfrm>
          <a:prstGeom prst="downArrow">
            <a:avLst/>
          </a:prstGeom>
          <a:solidFill>
            <a:srgbClr val="FFC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itchFamily="34" charset="0"/>
              <a:ea typeface="Tahoma" pitchFamily="34" charset="0"/>
              <a:cs typeface="Tahoma" pitchFamily="34" charset="0"/>
            </a:endParaRPr>
          </a:p>
        </p:txBody>
      </p:sp>
      <p:sp>
        <p:nvSpPr>
          <p:cNvPr id="10251" name="TextBox 16" descr="Increasing complexity&#10;"/>
          <p:cNvSpPr txBox="1">
            <a:spLocks noChangeArrowheads="1"/>
          </p:cNvSpPr>
          <p:nvPr/>
        </p:nvSpPr>
        <p:spPr bwMode="auto">
          <a:xfrm>
            <a:off x="6248400" y="1865313"/>
            <a:ext cx="2895600" cy="954087"/>
          </a:xfrm>
          <a:prstGeom prst="rect">
            <a:avLst/>
          </a:prstGeom>
          <a:noFill/>
          <a:ln w="9525">
            <a:noFill/>
            <a:miter lim="800000"/>
            <a:headEnd/>
            <a:tailEnd/>
          </a:ln>
        </p:spPr>
        <p:txBody>
          <a:bodyPr>
            <a:spAutoFit/>
          </a:bodyPr>
          <a:lstStyle/>
          <a:p>
            <a:pPr algn="ctr"/>
            <a:r>
              <a:rPr lang="en-US" sz="2800" dirty="0">
                <a:latin typeface="Calibri" pitchFamily="34" charset="0"/>
                <a:cs typeface="Tahoma" pitchFamily="34" charset="0"/>
              </a:rPr>
              <a:t>Increasing complexity</a:t>
            </a:r>
          </a:p>
        </p:txBody>
      </p:sp>
      <p:sp>
        <p:nvSpPr>
          <p:cNvPr id="18" name="Down Arrow 17" descr="Down arrow"/>
          <p:cNvSpPr/>
          <p:nvPr/>
        </p:nvSpPr>
        <p:spPr>
          <a:xfrm>
            <a:off x="7010400" y="2895600"/>
            <a:ext cx="1295400" cy="1447800"/>
          </a:xfrm>
          <a:prstGeom prst="downArrow">
            <a:avLst/>
          </a:prstGeom>
          <a:solidFill>
            <a:srgbClr val="FFC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itchFamily="34" charset="0"/>
              <a:ea typeface="Tahoma" pitchFamily="34" charset="0"/>
              <a:cs typeface="Tahoma" pitchFamily="34" charset="0"/>
            </a:endParaRPr>
          </a:p>
        </p:txBody>
      </p:sp>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Key Points to Ponder (cont.)</a:t>
            </a:r>
          </a:p>
        </p:txBody>
      </p:sp>
      <p:sp>
        <p:nvSpPr>
          <p:cNvPr id="82947" name="Content Placeholder 2"/>
          <p:cNvSpPr>
            <a:spLocks noGrp="1"/>
          </p:cNvSpPr>
          <p:nvPr>
            <p:ph idx="1"/>
          </p:nvPr>
        </p:nvSpPr>
        <p:spPr/>
        <p:txBody>
          <a:bodyPr/>
          <a:lstStyle/>
          <a:p>
            <a:r>
              <a:rPr lang="en-US" dirty="0"/>
              <a:t>Identifying a Strategic Methodology early in the project life-cycle can mitigate future work zone analysis problems</a:t>
            </a:r>
          </a:p>
          <a:p>
            <a:r>
              <a:rPr lang="en-US" dirty="0"/>
              <a:t>Developing a transportation modeling approach is unique to each work zone analysis</a:t>
            </a:r>
          </a:p>
          <a:p>
            <a:endParaRPr lang="en-US" i="1" dirty="0"/>
          </a:p>
          <a:p>
            <a:endParaRPr lang="en-US" i="1"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1938" name="Rectangle 2"/>
          <p:cNvSpPr>
            <a:spLocks noGrp="1" noChangeArrowheads="1"/>
          </p:cNvSpPr>
          <p:nvPr>
            <p:ph type="title"/>
          </p:nvPr>
        </p:nvSpPr>
        <p:spPr/>
        <p:txBody>
          <a:bodyPr/>
          <a:lstStyle/>
          <a:p>
            <a:pPr eaLnBrk="1" hangingPunct="1">
              <a:defRPr/>
            </a:pPr>
            <a:r>
              <a:rPr lang="en-US" dirty="0"/>
              <a:t>Module Recap</a:t>
            </a:r>
          </a:p>
        </p:txBody>
      </p:sp>
      <p:sp>
        <p:nvSpPr>
          <p:cNvPr id="83971" name="Rectangle 3"/>
          <p:cNvSpPr>
            <a:spLocks noGrp="1" noChangeArrowheads="1"/>
          </p:cNvSpPr>
          <p:nvPr>
            <p:ph type="body" idx="1"/>
          </p:nvPr>
        </p:nvSpPr>
        <p:spPr>
          <a:xfrm>
            <a:off x="381000" y="1524000"/>
            <a:ext cx="8458200" cy="4343400"/>
          </a:xfrm>
        </p:spPr>
        <p:txBody>
          <a:bodyPr/>
          <a:lstStyle/>
          <a:p>
            <a:pPr eaLnBrk="1" hangingPunct="1"/>
            <a:r>
              <a:rPr lang="en-US" dirty="0"/>
              <a:t>What’s the difference between deterministic and stochastic models?</a:t>
            </a:r>
          </a:p>
          <a:p>
            <a:pPr eaLnBrk="1" hangingPunct="1"/>
            <a:r>
              <a:rPr lang="en-US" dirty="0"/>
              <a:t>What’s the difference between microscopic and macroscopic models?</a:t>
            </a:r>
          </a:p>
          <a:p>
            <a:pPr eaLnBrk="1" hangingPunct="1"/>
            <a:r>
              <a:rPr lang="en-US" dirty="0"/>
              <a:t>Name the three modeling methodologies</a:t>
            </a:r>
          </a:p>
          <a:p>
            <a:r>
              <a:rPr lang="en-US" dirty="0"/>
              <a:t>Name three challenges and limitations in the use of traffic analysis tools</a:t>
            </a:r>
          </a:p>
          <a:p>
            <a:pPr eaLnBrk="1" hangingPunct="1"/>
            <a:endParaRPr 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4000" dirty="0"/>
              <a:t>Workshop 1: Analysis of Traffic Count Data and Calculation of V/C Ratios</a:t>
            </a:r>
          </a:p>
        </p:txBody>
      </p:sp>
      <p:sp>
        <p:nvSpPr>
          <p:cNvPr id="84995" name="Content Placeholder 2"/>
          <p:cNvSpPr>
            <a:spLocks noGrp="1"/>
          </p:cNvSpPr>
          <p:nvPr>
            <p:ph idx="1"/>
          </p:nvPr>
        </p:nvSpPr>
        <p:spPr>
          <a:xfrm>
            <a:off x="457200" y="1676400"/>
            <a:ext cx="8077200" cy="4343400"/>
          </a:xfrm>
        </p:spPr>
        <p:txBody>
          <a:bodyPr/>
          <a:lstStyle/>
          <a:p>
            <a:r>
              <a:rPr lang="en-US"/>
              <a:t>Refer to the scenario provided</a:t>
            </a:r>
          </a:p>
          <a:p>
            <a:r>
              <a:rPr lang="en-US" b="1"/>
              <a:t>Problem:</a:t>
            </a:r>
            <a:r>
              <a:rPr lang="en-US"/>
              <a:t>  Traffic counts are needed to perform a macroscopic analysis of the impacts of a work zone on this network.</a:t>
            </a:r>
          </a:p>
          <a:p>
            <a:r>
              <a:rPr lang="en-US"/>
              <a:t> Refer to diagram provided:</a:t>
            </a:r>
          </a:p>
          <a:p>
            <a:endParaRPr lang="en-US"/>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Network</a:t>
            </a:r>
          </a:p>
        </p:txBody>
      </p:sp>
      <p:pic>
        <p:nvPicPr>
          <p:cNvPr id="86019"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l="14063" t="28125" r="9375" b="18750"/>
          <a:stretch>
            <a:fillRect/>
          </a:stretch>
        </p:blipFill>
        <p:spPr bwMode="auto">
          <a:xfrm>
            <a:off x="65088" y="1524000"/>
            <a:ext cx="9078912" cy="4724400"/>
          </a:xfrm>
          <a:prstGeom prst="rect">
            <a:avLst/>
          </a:prstGeom>
          <a:noFill/>
          <a:ln w="9525">
            <a:noFill/>
            <a:miter lim="800000"/>
            <a:headEnd/>
            <a:tailEnd/>
          </a:ln>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Team Assignments</a:t>
            </a:r>
          </a:p>
        </p:txBody>
      </p:sp>
      <p:sp>
        <p:nvSpPr>
          <p:cNvPr id="87043" name="Content Placeholder 2"/>
          <p:cNvSpPr>
            <a:spLocks noGrp="1"/>
          </p:cNvSpPr>
          <p:nvPr>
            <p:ph idx="1"/>
          </p:nvPr>
        </p:nvSpPr>
        <p:spPr/>
        <p:txBody>
          <a:bodyPr/>
          <a:lstStyle/>
          <a:p>
            <a:r>
              <a:rPr lang="en-US"/>
              <a:t>Calculate the total demand for links 2, 4, and 5</a:t>
            </a:r>
          </a:p>
          <a:p>
            <a:r>
              <a:rPr lang="en-US"/>
              <a:t>If the one-way capacity of link 5 is reduced to 1,000 vph during construction, will link 5 have any operational issues during construction?</a:t>
            </a:r>
          </a:p>
          <a:p>
            <a:r>
              <a:rPr lang="en-US"/>
              <a:t>Is further analysis needed?  </a:t>
            </a:r>
          </a:p>
          <a:p>
            <a:endParaRPr lang="en-US"/>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Assumptions</a:t>
            </a:r>
          </a:p>
        </p:txBody>
      </p:sp>
      <p:sp>
        <p:nvSpPr>
          <p:cNvPr id="88067" name="Content Placeholder 2"/>
          <p:cNvSpPr>
            <a:spLocks noGrp="1"/>
          </p:cNvSpPr>
          <p:nvPr>
            <p:ph idx="1"/>
          </p:nvPr>
        </p:nvSpPr>
        <p:spPr/>
        <p:txBody>
          <a:bodyPr/>
          <a:lstStyle/>
          <a:p>
            <a:r>
              <a:rPr lang="en-US"/>
              <a:t>Link 2 demand is 10,000 vph.</a:t>
            </a:r>
          </a:p>
          <a:p>
            <a:r>
              <a:rPr lang="en-US"/>
              <a:t>60/40 D-factor (directional distribution)</a:t>
            </a:r>
          </a:p>
          <a:p>
            <a:r>
              <a:rPr lang="en-US"/>
              <a:t>10% K-factor (hourly distribution)</a:t>
            </a:r>
          </a:p>
          <a:p>
            <a:r>
              <a:rPr lang="en-US"/>
              <a:t>Capacity of 1,000 vph for each link</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643037606"/>
              </p:ext>
            </p:extLst>
          </p:nvPr>
        </p:nvGraphicFramePr>
        <p:xfrm>
          <a:off x="152399" y="1600200"/>
          <a:ext cx="8839201" cy="4419600"/>
        </p:xfrm>
        <a:graphic>
          <a:graphicData uri="http://schemas.openxmlformats.org/drawingml/2006/table">
            <a:tbl>
              <a:tblPr firstRow="1"/>
              <a:tblGrid>
                <a:gridCol w="979771">
                  <a:extLst>
                    <a:ext uri="{9D8B030D-6E8A-4147-A177-3AD203B41FA5}">
                      <a16:colId xmlns:a16="http://schemas.microsoft.com/office/drawing/2014/main" val="20000"/>
                    </a:ext>
                  </a:extLst>
                </a:gridCol>
                <a:gridCol w="1306757">
                  <a:extLst>
                    <a:ext uri="{9D8B030D-6E8A-4147-A177-3AD203B41FA5}">
                      <a16:colId xmlns:a16="http://schemas.microsoft.com/office/drawing/2014/main" val="20001"/>
                    </a:ext>
                  </a:extLst>
                </a:gridCol>
                <a:gridCol w="1307938">
                  <a:extLst>
                    <a:ext uri="{9D8B030D-6E8A-4147-A177-3AD203B41FA5}">
                      <a16:colId xmlns:a16="http://schemas.microsoft.com/office/drawing/2014/main" val="20002"/>
                    </a:ext>
                  </a:extLst>
                </a:gridCol>
                <a:gridCol w="1381125">
                  <a:extLst>
                    <a:ext uri="{9D8B030D-6E8A-4147-A177-3AD203B41FA5}">
                      <a16:colId xmlns:a16="http://schemas.microsoft.com/office/drawing/2014/main" val="20003"/>
                    </a:ext>
                  </a:extLst>
                </a:gridCol>
                <a:gridCol w="1313840">
                  <a:extLst>
                    <a:ext uri="{9D8B030D-6E8A-4147-A177-3AD203B41FA5}">
                      <a16:colId xmlns:a16="http://schemas.microsoft.com/office/drawing/2014/main" val="20004"/>
                    </a:ext>
                  </a:extLst>
                </a:gridCol>
                <a:gridCol w="1274885">
                  <a:extLst>
                    <a:ext uri="{9D8B030D-6E8A-4147-A177-3AD203B41FA5}">
                      <a16:colId xmlns:a16="http://schemas.microsoft.com/office/drawing/2014/main" val="20005"/>
                    </a:ext>
                  </a:extLst>
                </a:gridCol>
                <a:gridCol w="1274885">
                  <a:extLst>
                    <a:ext uri="{9D8B030D-6E8A-4147-A177-3AD203B41FA5}">
                      <a16:colId xmlns:a16="http://schemas.microsoft.com/office/drawing/2014/main" val="20006"/>
                    </a:ext>
                  </a:extLst>
                </a:gridCol>
              </a:tblGrid>
              <a:tr h="883920">
                <a:tc>
                  <a:txBody>
                    <a:bodyPr/>
                    <a:lstStyle/>
                    <a:p>
                      <a:pPr marL="0" marR="0" algn="ctr">
                        <a:spcBef>
                          <a:spcPts val="0"/>
                        </a:spcBef>
                        <a:spcAft>
                          <a:spcPts val="0"/>
                        </a:spcAft>
                      </a:pPr>
                      <a:r>
                        <a:rPr lang="en-US" sz="2400" dirty="0">
                          <a:latin typeface="Times New Roman"/>
                          <a:ea typeface="Times New Roman"/>
                          <a:cs typeface="Times New Roman"/>
                        </a:rPr>
                        <a:t>Link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2400" dirty="0">
                          <a:latin typeface="Times New Roman"/>
                          <a:ea typeface="Times New Roman"/>
                          <a:cs typeface="Times New Roman"/>
                        </a:rPr>
                        <a:t>Iteration 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2400" dirty="0">
                          <a:latin typeface="Times New Roman"/>
                          <a:ea typeface="Times New Roman"/>
                          <a:cs typeface="Times New Roman"/>
                        </a:rPr>
                        <a:t>Iteration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2400" dirty="0">
                          <a:latin typeface="Times New Roman"/>
                          <a:ea typeface="Times New Roman"/>
                          <a:cs typeface="Times New Roman"/>
                        </a:rPr>
                        <a:t>Iteration 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2400" dirty="0">
                          <a:latin typeface="Times New Roman"/>
                          <a:ea typeface="Times New Roman"/>
                          <a:cs typeface="Times New Roman"/>
                        </a:rPr>
                        <a:t>Iteration 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2400" dirty="0">
                          <a:latin typeface="Times New Roman"/>
                          <a:ea typeface="Times New Roman"/>
                          <a:cs typeface="Times New Roman"/>
                        </a:rPr>
                        <a:t>Iteration 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2400" dirty="0">
                          <a:latin typeface="Times New Roman"/>
                          <a:ea typeface="Times New Roman"/>
                          <a:cs typeface="Times New Roman"/>
                        </a:rPr>
                        <a:t>V/C Ratio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41960">
                <a:tc>
                  <a:txBody>
                    <a:bodyPr/>
                    <a:lstStyle/>
                    <a:p>
                      <a:pPr marL="0" marR="0" algn="ctr">
                        <a:spcBef>
                          <a:spcPts val="0"/>
                        </a:spcBef>
                        <a:spcAft>
                          <a:spcPts val="0"/>
                        </a:spcAft>
                      </a:pPr>
                      <a:r>
                        <a:rPr lang="en-US" sz="2400">
                          <a:latin typeface="Times New Roman"/>
                          <a:ea typeface="Times New Roman"/>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2400" dirty="0">
                          <a:latin typeface="Times New Roman"/>
                          <a:ea typeface="Times New Roman"/>
                          <a:cs typeface="Times New Roman"/>
                        </a:rPr>
                        <a:t>15,000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41960">
                <a:tc>
                  <a:txBody>
                    <a:bodyPr/>
                    <a:lstStyle/>
                    <a:p>
                      <a:pPr marL="0" marR="0" algn="ctr">
                        <a:spcBef>
                          <a:spcPts val="0"/>
                        </a:spcBef>
                        <a:spcAft>
                          <a:spcPts val="0"/>
                        </a:spcAft>
                      </a:pPr>
                      <a:r>
                        <a:rPr lang="en-US" sz="2400">
                          <a:latin typeface="Times New Roman"/>
                          <a:ea typeface="Times New Roman"/>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2400" dirty="0">
                          <a:latin typeface="Times New Roman"/>
                          <a:ea typeface="Times New Roman"/>
                          <a:cs typeface="Times New Roman"/>
                        </a:rPr>
                        <a:t>10,000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41960">
                <a:tc>
                  <a:txBody>
                    <a:bodyPr/>
                    <a:lstStyle/>
                    <a:p>
                      <a:pPr marL="0" marR="0" algn="ctr">
                        <a:spcBef>
                          <a:spcPts val="0"/>
                        </a:spcBef>
                        <a:spcAft>
                          <a:spcPts val="0"/>
                        </a:spcAft>
                      </a:pPr>
                      <a:r>
                        <a:rPr lang="en-US" sz="2400">
                          <a:latin typeface="Times New Roman"/>
                          <a:ea typeface="Times New Roman"/>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2400">
                          <a:latin typeface="Times New Roman"/>
                          <a:ea typeface="Times New Roman"/>
                          <a:cs typeface="Times New Roman"/>
                        </a:rPr>
                        <a:t>26,000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41960">
                <a:tc>
                  <a:txBody>
                    <a:bodyPr/>
                    <a:lstStyle/>
                    <a:p>
                      <a:pPr marL="0" marR="0" algn="ctr">
                        <a:spcBef>
                          <a:spcPts val="0"/>
                        </a:spcBef>
                        <a:spcAft>
                          <a:spcPts val="0"/>
                        </a:spcAft>
                      </a:pPr>
                      <a:r>
                        <a:rPr lang="en-US" sz="2400">
                          <a:latin typeface="Times New Roman"/>
                          <a:ea typeface="Times New Roman"/>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41960">
                <a:tc>
                  <a:txBody>
                    <a:bodyPr/>
                    <a:lstStyle/>
                    <a:p>
                      <a:pPr marL="0" marR="0" algn="ctr">
                        <a:spcBef>
                          <a:spcPts val="0"/>
                        </a:spcBef>
                        <a:spcAft>
                          <a:spcPts val="0"/>
                        </a:spcAft>
                      </a:pPr>
                      <a:r>
                        <a:rPr lang="en-US" sz="2400">
                          <a:latin typeface="Times New Roman"/>
                          <a:ea typeface="Times New Roman"/>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41960">
                <a:tc>
                  <a:txBody>
                    <a:bodyPr/>
                    <a:lstStyle/>
                    <a:p>
                      <a:pPr marL="0" marR="0" algn="ctr">
                        <a:spcBef>
                          <a:spcPts val="0"/>
                        </a:spcBef>
                        <a:spcAft>
                          <a:spcPts val="0"/>
                        </a:spcAft>
                      </a:pPr>
                      <a:r>
                        <a:rPr lang="en-US" sz="2400">
                          <a:latin typeface="Times New Roman"/>
                          <a:ea typeface="Times New Roman"/>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2400">
                          <a:latin typeface="Times New Roman"/>
                          <a:ea typeface="Times New Roman"/>
                          <a:cs typeface="Times New Roman"/>
                        </a:rPr>
                        <a:t>28,000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883920">
                <a:tc>
                  <a:txBody>
                    <a:bodyPr/>
                    <a:lstStyle/>
                    <a:p>
                      <a:pPr marL="0" marR="0" algn="ctr">
                        <a:spcBef>
                          <a:spcPts val="0"/>
                        </a:spcBef>
                        <a:spcAft>
                          <a:spcPts val="0"/>
                        </a:spcAft>
                      </a:pPr>
                      <a:r>
                        <a:rPr lang="en-US" sz="2400">
                          <a:latin typeface="Times New Roman"/>
                          <a:ea typeface="Times New Roman"/>
                          <a:cs typeface="Times New Roman"/>
                        </a:rPr>
                        <a:t>Result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spcBef>
                          <a:spcPts val="0"/>
                        </a:spcBef>
                        <a:spcAft>
                          <a:spcPts val="0"/>
                        </a:spcAft>
                      </a:pPr>
                      <a:endParaRPr lang="en-US"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8" name="Rectangle 4"/>
          <p:cNvSpPr>
            <a:spLocks noGrp="1" noChangeArrowheads="1"/>
          </p:cNvSpPr>
          <p:nvPr>
            <p:ph type="title"/>
          </p:nvPr>
        </p:nvSpPr>
        <p:spPr>
          <a:xfrm>
            <a:off x="0" y="-76200"/>
            <a:ext cx="9144000" cy="1219200"/>
          </a:xfrm>
        </p:spPr>
        <p:txBody>
          <a:bodyPr/>
          <a:lstStyle/>
          <a:p>
            <a:pPr>
              <a:defRPr/>
            </a:pPr>
            <a:r>
              <a:rPr lang="en-US" i="0" dirty="0">
                <a:ea typeface="Tahoma" pitchFamily="34" charset="0"/>
                <a:cs typeface="Tahoma" pitchFamily="34" charset="0"/>
              </a:rPr>
              <a:t>Estimates</a:t>
            </a:r>
          </a:p>
        </p:txBody>
      </p:sp>
      <p:sp>
        <p:nvSpPr>
          <p:cNvPr id="11267" name="Rectangle 3"/>
          <p:cNvSpPr>
            <a:spLocks noGrp="1" noChangeArrowheads="1"/>
          </p:cNvSpPr>
          <p:nvPr>
            <p:ph type="body" sz="half" idx="1"/>
          </p:nvPr>
        </p:nvSpPr>
        <p:spPr>
          <a:xfrm>
            <a:off x="254000" y="1600200"/>
            <a:ext cx="4775200" cy="4572000"/>
          </a:xfrm>
        </p:spPr>
        <p:txBody>
          <a:bodyPr/>
          <a:lstStyle/>
          <a:p>
            <a:r>
              <a:rPr lang="en-US"/>
              <a:t>Simple analysis is better than nothing</a:t>
            </a:r>
          </a:p>
          <a:p>
            <a:r>
              <a:rPr lang="en-US"/>
              <a:t>Combine with historical data</a:t>
            </a:r>
          </a:p>
          <a:p>
            <a:r>
              <a:rPr lang="en-US"/>
              <a:t>Understand what will happen if you implement the TCP</a:t>
            </a:r>
          </a:p>
        </p:txBody>
      </p:sp>
      <p:pic>
        <p:nvPicPr>
          <p:cNvPr id="11268" name="Picture 19" descr="Cars on the freeway"/>
          <p:cNvPicPr>
            <a:picLocks noChangeAspect="1" noChangeArrowheads="1"/>
          </p:cNvPicPr>
          <p:nvPr/>
        </p:nvPicPr>
        <p:blipFill>
          <a:blip r:embed="rId3" cstate="print"/>
          <a:srcRect l="30070"/>
          <a:stretch>
            <a:fillRect/>
          </a:stretch>
        </p:blipFill>
        <p:spPr bwMode="auto">
          <a:xfrm>
            <a:off x="5105400" y="1752600"/>
            <a:ext cx="3506788" cy="3581400"/>
          </a:xfrm>
          <a:prstGeom prst="rect">
            <a:avLst/>
          </a:prstGeom>
          <a:noFill/>
          <a:ln w="9525">
            <a:noFill/>
            <a:miter lim="800000"/>
            <a:headEnd/>
            <a:tailEnd/>
          </a:ln>
        </p:spPr>
      </p:pic>
      <p:sp>
        <p:nvSpPr>
          <p:cNvPr id="5" name="TextBox 4"/>
          <p:cNvSpPr txBox="1">
            <a:spLocks noChangeArrowheads="1"/>
          </p:cNvSpPr>
          <p:nvPr/>
        </p:nvSpPr>
        <p:spPr bwMode="auto">
          <a:xfrm>
            <a:off x="1600200" y="5638800"/>
            <a:ext cx="5943600" cy="646113"/>
          </a:xfrm>
          <a:prstGeom prst="rect">
            <a:avLst/>
          </a:prstGeom>
          <a:solidFill>
            <a:schemeClr val="bg1"/>
          </a:solidFill>
          <a:ln w="9525">
            <a:solidFill>
              <a:srgbClr val="C00000"/>
            </a:solidFill>
            <a:miter lim="800000"/>
            <a:headEnd/>
            <a:tailEnd/>
          </a:ln>
        </p:spPr>
        <p:txBody>
          <a:bodyPr>
            <a:spAutoFit/>
          </a:bodyPr>
          <a:lstStyle/>
          <a:p>
            <a:pPr algn="ctr"/>
            <a:r>
              <a:rPr lang="en-US" sz="3600" b="1">
                <a:latin typeface="Calibri" pitchFamily="34" charset="0"/>
              </a:rPr>
              <a:t>Most common?</a:t>
            </a:r>
          </a:p>
        </p:txBody>
      </p:sp>
      <p:sp>
        <p:nvSpPr>
          <p:cNvPr id="6" name="Google Shape;74;p1">
            <a:extLst>
              <a:ext uri="{FF2B5EF4-FFF2-40B4-BE49-F238E27FC236}">
                <a16:creationId xmlns:a16="http://schemas.microsoft.com/office/drawing/2014/main" id="{5C13D225-BA0F-35AE-263A-C57C923375FF}"/>
              </a:ext>
            </a:extLst>
          </p:cNvPr>
          <p:cNvSpPr/>
          <p:nvPr/>
        </p:nvSpPr>
        <p:spPr>
          <a:xfrm>
            <a:off x="7696200" y="5363309"/>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C29B9691-8A7B-4101-9D5F-FA9AE385E188}"/>
</file>

<file path=customXml/itemProps2.xml><?xml version="1.0" encoding="utf-8"?>
<ds:datastoreItem xmlns:ds="http://schemas.openxmlformats.org/officeDocument/2006/customXml" ds:itemID="{CF6CD6F8-C5F8-4DF9-8DF2-060708B042A8}"/>
</file>

<file path=customXml/itemProps3.xml><?xml version="1.0" encoding="utf-8"?>
<ds:datastoreItem xmlns:ds="http://schemas.openxmlformats.org/officeDocument/2006/customXml" ds:itemID="{761081A2-3AEA-4516-8034-57D089D7D0E1}"/>
</file>

<file path=docProps/app.xml><?xml version="1.0" encoding="utf-8"?>
<Properties xmlns="http://schemas.openxmlformats.org/officeDocument/2006/extended-properties" xmlns:vt="http://schemas.openxmlformats.org/officeDocument/2006/docPropsVTypes">
  <TotalTime>12001</TotalTime>
  <Words>17183</Words>
  <Application>Microsoft Office PowerPoint</Application>
  <PresentationFormat>On-screen Show (4:3)</PresentationFormat>
  <Paragraphs>1171</Paragraphs>
  <Slides>86</Slides>
  <Notes>86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86</vt:i4>
      </vt:variant>
    </vt:vector>
  </HeadingPairs>
  <TitlesOfParts>
    <vt:vector size="95" baseType="lpstr">
      <vt:lpstr>Arial</vt:lpstr>
      <vt:lpstr>Calibri</vt:lpstr>
      <vt:lpstr>Marlett</vt:lpstr>
      <vt:lpstr>Tahoma</vt:lpstr>
      <vt:lpstr>Times New Roman</vt:lpstr>
      <vt:lpstr>Verdana</vt:lpstr>
      <vt:lpstr>Wingdings</vt:lpstr>
      <vt:lpstr>Default Design</vt:lpstr>
      <vt:lpstr>Bitmap Image</vt:lpstr>
      <vt:lpstr>-MODULE 3-  Analysis Approaches and Methodologies</vt:lpstr>
      <vt:lpstr>Module Objectives</vt:lpstr>
      <vt:lpstr>Traffic Analysis Tools Can Help:</vt:lpstr>
      <vt:lpstr>Traffic Analysis Tools</vt:lpstr>
      <vt:lpstr>FHWA “Traffic Analysis Toolbox”</vt:lpstr>
      <vt:lpstr>Tool Selection Principles</vt:lpstr>
      <vt:lpstr>Tool Selection Principles</vt:lpstr>
      <vt:lpstr>Three Levels of Detail</vt:lpstr>
      <vt:lpstr>Estimates</vt:lpstr>
      <vt:lpstr>Measured Average Work Zone Capacities for Freeways</vt:lpstr>
      <vt:lpstr>Estimates</vt:lpstr>
      <vt:lpstr>Problem-Solving Methods</vt:lpstr>
      <vt:lpstr>Empirical Problem Solving</vt:lpstr>
      <vt:lpstr>Mathematical Models</vt:lpstr>
      <vt:lpstr>Deterministic Models</vt:lpstr>
      <vt:lpstr>Simulation Models</vt:lpstr>
      <vt:lpstr>Stochastic Models</vt:lpstr>
      <vt:lpstr>For the Same Input Conditions:</vt:lpstr>
      <vt:lpstr>Empirical Problem Solving vs. Simulation</vt:lpstr>
      <vt:lpstr>Advantages/Features of Traffic Simulation</vt:lpstr>
      <vt:lpstr>Types of Traffic Analysis Tools</vt:lpstr>
      <vt:lpstr>1. Sketch-Planning Tools</vt:lpstr>
      <vt:lpstr>1. Sketch-Planning Tools</vt:lpstr>
      <vt:lpstr>2. Travel Demand Models</vt:lpstr>
      <vt:lpstr>Travel Demand Models</vt:lpstr>
      <vt:lpstr>3. Analytical/Deterministic Models</vt:lpstr>
      <vt:lpstr>HCM Procedures</vt:lpstr>
      <vt:lpstr>4. Traffic Signal Optimization Tools</vt:lpstr>
      <vt:lpstr>5. Simulation Models</vt:lpstr>
      <vt:lpstr>Simulation Models</vt:lpstr>
      <vt:lpstr>Simulation Methods (Level of Detail)</vt:lpstr>
      <vt:lpstr>5a. Macroscopic Models</vt:lpstr>
      <vt:lpstr>Macroscopic Simulation Tools</vt:lpstr>
      <vt:lpstr>5b. Microscopic</vt:lpstr>
      <vt:lpstr>Some Microscopic Simulation Tools</vt:lpstr>
      <vt:lpstr>CORSIM</vt:lpstr>
      <vt:lpstr>CORSIM Screen</vt:lpstr>
      <vt:lpstr>CORSIM Guidelines</vt:lpstr>
      <vt:lpstr>TSIS Availability</vt:lpstr>
      <vt:lpstr>5c. Mesoscopic Models</vt:lpstr>
      <vt:lpstr>Mesoscopic Models</vt:lpstr>
      <vt:lpstr>Work Zone – Specific Analysis Tools</vt:lpstr>
      <vt:lpstr>1. QuickZone</vt:lpstr>
      <vt:lpstr>QuickZone’s Primary Functions</vt:lpstr>
      <vt:lpstr>QuickZone’s Primary Functions (cont.)</vt:lpstr>
      <vt:lpstr>QuickZone’s Primary Functions (cont.)</vt:lpstr>
      <vt:lpstr>QuickZone</vt:lpstr>
      <vt:lpstr>QuickZone Data Needs</vt:lpstr>
      <vt:lpstr>2. QUEWZ-98</vt:lpstr>
      <vt:lpstr>QUEWZ-98</vt:lpstr>
      <vt:lpstr>3. Construction Analysis for Pavement Rehab Strategies</vt:lpstr>
      <vt:lpstr>CA4PRS</vt:lpstr>
      <vt:lpstr>PowerPoint Presentation</vt:lpstr>
      <vt:lpstr>4. Dynasmart-P</vt:lpstr>
      <vt:lpstr>Dynasmart-P</vt:lpstr>
      <vt:lpstr>Dynasmart-P Applications</vt:lpstr>
      <vt:lpstr>Dynasmart-P Applications (cont.)</vt:lpstr>
      <vt:lpstr>Dynasmart-P Applications (cont.)</vt:lpstr>
      <vt:lpstr>Three Methodologies</vt:lpstr>
      <vt:lpstr>1. Screening</vt:lpstr>
      <vt:lpstr>2. Mono-Scale</vt:lpstr>
      <vt:lpstr>3. Multi-Scale</vt:lpstr>
      <vt:lpstr>DISCUSSION</vt:lpstr>
      <vt:lpstr>Identifying a Methodology: Questions to Ask:</vt:lpstr>
      <vt:lpstr>Challenges and Limitations</vt:lpstr>
      <vt:lpstr>Challenges and Limitations (cont.)</vt:lpstr>
      <vt:lpstr>Challenges and Limitations (cont.)</vt:lpstr>
      <vt:lpstr>1. Lack of Quality Data</vt:lpstr>
      <vt:lpstr>2. Limited Empirical Data</vt:lpstr>
      <vt:lpstr>3. Limited Funding</vt:lpstr>
      <vt:lpstr>Funding Needs</vt:lpstr>
      <vt:lpstr>4. Availability of Training</vt:lpstr>
      <vt:lpstr>5. Limited Resources</vt:lpstr>
      <vt:lpstr>6. Lack of Understanding of the Limitations of the Tool</vt:lpstr>
      <vt:lpstr>7. Tools May Not Be Specifically Designed For WZ </vt:lpstr>
      <vt:lpstr>8. Lack of Features</vt:lpstr>
      <vt:lpstr>9. Tendency To Use Simpler Analytical Tools </vt:lpstr>
      <vt:lpstr>10. Biases Against Models And Traffic Analysis Tools</vt:lpstr>
      <vt:lpstr>Key Points to Ponder</vt:lpstr>
      <vt:lpstr>Key Points to Ponder (cont.)</vt:lpstr>
      <vt:lpstr>Module Recap</vt:lpstr>
      <vt:lpstr>Workshop 1: Analysis of Traffic Count Data and Calculation of V/C Ratios</vt:lpstr>
      <vt:lpstr>Network</vt:lpstr>
      <vt:lpstr>Team Assignments</vt:lpstr>
      <vt:lpstr>Assumptions</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TCS Course</dc:title>
  <dc:subject>Introduction</dc:subject>
  <dc:creator>Juan M Morales</dc:creator>
  <dc:description>JM Morales &amp; Associates, 703-471-7031, jmmassoc@aol.com, www.jmmassoc.com</dc:description>
  <cp:lastModifiedBy>Tim Luttrell</cp:lastModifiedBy>
  <cp:revision>377</cp:revision>
  <dcterms:created xsi:type="dcterms:W3CDTF">2003-08-18T20:36:41Z</dcterms:created>
  <dcterms:modified xsi:type="dcterms:W3CDTF">2025-04-09T15:54:00Z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